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60" r:id="rId4"/>
    <p:sldId id="258" r:id="rId5"/>
    <p:sldId id="290" r:id="rId6"/>
    <p:sldId id="291" r:id="rId7"/>
    <p:sldId id="310" r:id="rId8"/>
    <p:sldId id="262" r:id="rId9"/>
    <p:sldId id="311" r:id="rId10"/>
    <p:sldId id="263" r:id="rId11"/>
    <p:sldId id="264" r:id="rId12"/>
    <p:sldId id="265" r:id="rId13"/>
    <p:sldId id="312" r:id="rId14"/>
    <p:sldId id="292" r:id="rId15"/>
    <p:sldId id="295" r:id="rId16"/>
    <p:sldId id="296" r:id="rId17"/>
    <p:sldId id="297" r:id="rId18"/>
    <p:sldId id="298" r:id="rId19"/>
    <p:sldId id="309" r:id="rId20"/>
    <p:sldId id="303" r:id="rId21"/>
    <p:sldId id="304" r:id="rId22"/>
    <p:sldId id="305" r:id="rId23"/>
    <p:sldId id="306" r:id="rId24"/>
    <p:sldId id="307" r:id="rId25"/>
    <p:sldId id="313" r:id="rId26"/>
    <p:sldId id="314" r:id="rId27"/>
    <p:sldId id="31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88104" autoAdjust="0"/>
  </p:normalViewPr>
  <p:slideViewPr>
    <p:cSldViewPr>
      <p:cViewPr varScale="1">
        <p:scale>
          <a:sx n="92" d="100"/>
          <a:sy n="92" d="100"/>
        </p:scale>
        <p:origin x="108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cs typeface="+mn-cs"/>
              </a:rPr>
              <a:t>Share examples of famous people who have defied barriers and limits placed on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814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could insert a slide sharing examples of display or children’s learning about mindsets. You could use examples from the book, however, it is more effective if you</a:t>
            </a:r>
            <a:r>
              <a:rPr lang="en-US" baseline="0" dirty="0"/>
              <a:t> share examples that your children have created.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863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Links provide further information for parents and ideas.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854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It</a:t>
            </a:r>
            <a:r>
              <a:rPr lang="en-US" baseline="0" dirty="0"/>
              <a:t> would be helpful if parents avoided the books that are used in school to allow them to be more effective and engaging for the children.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0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You may also want to insert a short clip of your child explaining what the different types of mindsets mean.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618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594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These are the key elements of our practice in school which encourages children to develop and use their growth mindset.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384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Ask parents to share examples of things they say or what they do. If they are reluctant</a:t>
            </a:r>
            <a:r>
              <a:rPr lang="en-US" baseline="0" dirty="0"/>
              <a:t> to share, provide your own examples where you have given feedback that reinforces a fixed mindset.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868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Share examples that illustrate the effect that feedback can have.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47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659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36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616C2-4FBF-40E1-8045-C3164AAA2CB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17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5202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2160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cbeebies/grownups/help-your-child-try-new-thing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2zrtHt3bBmQ" TargetMode="External"/><Relationship Id="rId5" Type="http://schemas.openxmlformats.org/officeDocument/2006/relationships/hyperlink" Target="http://www.bbc.co.uk/news/magazine-13128701" TargetMode="External"/><Relationship Id="rId4" Type="http://schemas.openxmlformats.org/officeDocument/2006/relationships/hyperlink" Target="https://www.mindsetkit.org/growth-mindset-parents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6h02O1B3e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b="1" dirty="0">
                <a:solidFill>
                  <a:srgbClr val="0000C0"/>
                </a:solidFill>
              </a:rPr>
              <a:t>Introducing Mindsets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28161"/>
            <a:ext cx="6858000" cy="625624"/>
          </a:xfrm>
        </p:spPr>
        <p:txBody>
          <a:bodyPr>
            <a:normAutofit lnSpcReduction="100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+mj-lt"/>
              </a:rPr>
              <a:t>Katherine </a:t>
            </a:r>
            <a:r>
              <a:rPr lang="en-GB" sz="4000" dirty="0" err="1">
                <a:solidFill>
                  <a:schemeClr val="tx1"/>
                </a:solidFill>
                <a:latin typeface="+mj-lt"/>
              </a:rPr>
              <a:t>Muncaster</a:t>
            </a:r>
            <a:endParaRPr lang="en-GB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4371983"/>
            <a:ext cx="7772400" cy="722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  <a:latin typeface="+mn-lt"/>
              </a:rPr>
              <a:t>Parents’ evening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404664"/>
            <a:ext cx="8276456" cy="5904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068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When do you feel smart?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980728"/>
            <a:ext cx="3960440" cy="4248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</a:rPr>
              <a:t>Fixed </a:t>
            </a:r>
            <a:r>
              <a:rPr lang="en-GB" sz="2800" dirty="0" err="1">
                <a:latin typeface="+mn-lt"/>
              </a:rPr>
              <a:t>mindset</a:t>
            </a:r>
            <a:r>
              <a:rPr lang="en-GB" sz="2800" dirty="0">
                <a:latin typeface="+mn-lt"/>
              </a:rPr>
              <a:t>:</a:t>
            </a:r>
          </a:p>
          <a:p>
            <a:pPr algn="l"/>
            <a:endParaRPr lang="en-GB" sz="1000" dirty="0">
              <a:latin typeface="+mn-lt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‘When I don’t make any mistakes.’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‘It’s when I finish first and it’s perfect.’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‘When something is easy for me and others can’t do it.’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E54B3B-E050-0940-9592-E24EC51A4C1F}"/>
              </a:ext>
            </a:extLst>
          </p:cNvPr>
          <p:cNvSpPr txBox="1">
            <a:spLocks/>
          </p:cNvSpPr>
          <p:nvPr/>
        </p:nvSpPr>
        <p:spPr>
          <a:xfrm>
            <a:off x="4427984" y="980729"/>
            <a:ext cx="4392488" cy="4248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/>
              <a:t>Growth mindset:</a:t>
            </a:r>
          </a:p>
          <a:p>
            <a:pPr algn="l"/>
            <a:endParaRPr lang="en-GB" sz="1000" dirty="0"/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‘When it’s really hard, and I try hard, and I can do something I couldn’t before.’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‘When I work on something for a long time and finally figure it out.’</a:t>
            </a:r>
          </a:p>
        </p:txBody>
      </p:sp>
    </p:spTree>
    <p:extLst>
      <p:ext uri="{BB962C8B-B14F-4D97-AF65-F5344CB8AC3E}">
        <p14:creationId xmlns:p14="http://schemas.microsoft.com/office/powerpoint/2010/main" val="3995626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5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What’s the big deal?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993645"/>
            <a:ext cx="7772400" cy="3816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  <a:cs typeface="Arial" charset="0"/>
              </a:rPr>
              <a:t>Fixed-mindset thinking results in:</a:t>
            </a:r>
          </a:p>
          <a:p>
            <a:pPr algn="l"/>
            <a:endParaRPr lang="en-GB" sz="2800" dirty="0">
              <a:latin typeface="+mn-lt"/>
              <a:cs typeface="Arial" charset="0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false sense of superiority, undermined by a deep sense of self-doubt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fear of failure and a refusal to take risks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feeling that failure permanently defines you as a loser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need to prove yourself again and again.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626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5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What’s the big deal?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196752"/>
            <a:ext cx="7772400" cy="3816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  <a:cs typeface="Arial" charset="0"/>
              </a:rPr>
              <a:t>Fixed-mindset thinking results in:</a:t>
            </a:r>
          </a:p>
          <a:p>
            <a:pPr algn="l"/>
            <a:endParaRPr lang="en-GB" sz="2800" dirty="0">
              <a:latin typeface="+mn-lt"/>
              <a:cs typeface="Arial" charset="0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the belief that only untalented, ungifted people have to work for success and that effort somehow reduces you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need for validation and reassurance in labels (‘smart’, ‘jock’), whether earned or not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desire to blame others or outside circumstances when things don’t go your way.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639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Growth mindset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014427"/>
            <a:ext cx="7772400" cy="41044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  <a:cs typeface="Arial" charset="0"/>
              </a:rPr>
              <a:t>Growth-mindset thinking results in:</a:t>
            </a:r>
          </a:p>
          <a:p>
            <a:pPr algn="l"/>
            <a:endParaRPr lang="en-GB" sz="2800" dirty="0">
              <a:latin typeface="+mn-lt"/>
              <a:cs typeface="Arial" charset="0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love for learning and self-improvement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desire to be challenged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willingness to work for positive results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a belief that you can control the outcomes in your life with effort and practice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the ability to learn from mistakes and failures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emotional resilience.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8214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8208912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Growth </a:t>
            </a:r>
            <a:r>
              <a:rPr lang="en-GB" dirty="0" err="1"/>
              <a:t>mindset</a:t>
            </a:r>
            <a:r>
              <a:rPr lang="en-GB" dirty="0"/>
              <a:t> in the classroom</a:t>
            </a:r>
            <a:endParaRPr lang="en-GB" sz="36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9622EDC-7BCD-4C47-84F6-1E4F12BE5EC4}"/>
              </a:ext>
            </a:extLst>
          </p:cNvPr>
          <p:cNvSpPr txBox="1">
            <a:spLocks/>
          </p:cNvSpPr>
          <p:nvPr/>
        </p:nvSpPr>
        <p:spPr>
          <a:xfrm>
            <a:off x="1208771" y="1477842"/>
            <a:ext cx="6726457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Feedback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Success criteria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Challenge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Direct teaching of growth mindset</a:t>
            </a:r>
          </a:p>
        </p:txBody>
      </p:sp>
    </p:spTree>
    <p:extLst>
      <p:ext uri="{BB962C8B-B14F-4D97-AF65-F5344CB8AC3E}">
        <p14:creationId xmlns:p14="http://schemas.microsoft.com/office/powerpoint/2010/main" val="341188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Feedback and praise</a:t>
            </a:r>
            <a:endParaRPr lang="en-GB" sz="3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8DFF5B5-F873-44BF-AAED-C97A297B11B2}"/>
              </a:ext>
            </a:extLst>
          </p:cNvPr>
          <p:cNvSpPr txBox="1">
            <a:spLocks/>
          </p:cNvSpPr>
          <p:nvPr/>
        </p:nvSpPr>
        <p:spPr>
          <a:xfrm>
            <a:off x="1080728" y="1119896"/>
            <a:ext cx="698254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</a:rPr>
              <a:t>Praising children’s intelligence puts them in a fixed mindset.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5A287EB-7E21-42C7-B072-8DBF97D7FE89}"/>
              </a:ext>
            </a:extLst>
          </p:cNvPr>
          <p:cNvGrpSpPr/>
          <p:nvPr/>
        </p:nvGrpSpPr>
        <p:grpSpPr>
          <a:xfrm>
            <a:off x="4860909" y="2317610"/>
            <a:ext cx="3799742" cy="2421850"/>
            <a:chOff x="413472" y="3864584"/>
            <a:chExt cx="3799742" cy="2421850"/>
          </a:xfrm>
        </p:grpSpPr>
        <p:sp>
          <p:nvSpPr>
            <p:cNvPr id="6" name="Cloud Callout 2">
              <a:extLst>
                <a:ext uri="{FF2B5EF4-FFF2-40B4-BE49-F238E27FC236}">
                  <a16:creationId xmlns:a16="http://schemas.microsoft.com/office/drawing/2014/main" id="{42FF6449-E46F-457D-A5D3-CCFD144C7F0F}"/>
                </a:ext>
              </a:extLst>
            </p:cNvPr>
            <p:cNvSpPr/>
            <p:nvPr/>
          </p:nvSpPr>
          <p:spPr>
            <a:xfrm>
              <a:off x="430911" y="4342218"/>
              <a:ext cx="3782303" cy="1944216"/>
            </a:xfrm>
            <a:prstGeom prst="cloudCallout">
              <a:avLst>
                <a:gd name="adj1" fmla="val 43336"/>
                <a:gd name="adj2" fmla="val 60434"/>
              </a:avLst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I’ll ALWAYS need praise.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7DA287B-1142-4A25-A708-57FDA8E24B29}"/>
                </a:ext>
              </a:extLst>
            </p:cNvPr>
            <p:cNvSpPr txBox="1"/>
            <p:nvPr/>
          </p:nvSpPr>
          <p:spPr>
            <a:xfrm>
              <a:off x="413472" y="3864584"/>
              <a:ext cx="12961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Child: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9BE0710-F744-498B-9D25-FE53E471DB9A}"/>
              </a:ext>
            </a:extLst>
          </p:cNvPr>
          <p:cNvGrpSpPr/>
          <p:nvPr/>
        </p:nvGrpSpPr>
        <p:grpSpPr>
          <a:xfrm>
            <a:off x="483349" y="2272024"/>
            <a:ext cx="4171313" cy="2467436"/>
            <a:chOff x="397798" y="2496971"/>
            <a:chExt cx="4171313" cy="2467436"/>
          </a:xfrm>
        </p:grpSpPr>
        <p:sp>
          <p:nvSpPr>
            <p:cNvPr id="9" name="Oval Callout 6">
              <a:extLst>
                <a:ext uri="{FF2B5EF4-FFF2-40B4-BE49-F238E27FC236}">
                  <a16:creationId xmlns:a16="http://schemas.microsoft.com/office/drawing/2014/main" id="{B2AB10AB-B9FC-4ABB-B1A1-C0FD0F1D9B72}"/>
                </a:ext>
              </a:extLst>
            </p:cNvPr>
            <p:cNvSpPr/>
            <p:nvPr/>
          </p:nvSpPr>
          <p:spPr>
            <a:xfrm>
              <a:off x="679045" y="3020191"/>
              <a:ext cx="3890066" cy="1944216"/>
            </a:xfrm>
            <a:prstGeom prst="wedgeEllipseCallout">
              <a:avLst>
                <a:gd name="adj1" fmla="val -50973"/>
                <a:gd name="adj2" fmla="val 671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Fabulous! You are amazing!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72D11F-B03E-474F-96DB-9CC6356AAEFD}"/>
                </a:ext>
              </a:extLst>
            </p:cNvPr>
            <p:cNvSpPr txBox="1"/>
            <p:nvPr/>
          </p:nvSpPr>
          <p:spPr>
            <a:xfrm>
              <a:off x="397798" y="2496971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Parent: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How do you respond …?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38058" y="1412776"/>
            <a:ext cx="6867884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4000" dirty="0">
                <a:latin typeface="+mn-lt"/>
              </a:rPr>
              <a:t>… when a child succeeds?</a:t>
            </a:r>
          </a:p>
          <a:p>
            <a:pPr algn="l">
              <a:buClr>
                <a:srgbClr val="0000C0"/>
              </a:buClr>
            </a:pPr>
            <a:endParaRPr lang="en-GB" sz="4000" dirty="0">
              <a:latin typeface="+mn-lt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4000" dirty="0">
                <a:latin typeface="+mn-lt"/>
              </a:rPr>
              <a:t>… when a child fails?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Messages children hear</a:t>
            </a:r>
            <a:endParaRPr lang="en-GB" sz="3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49B40D-1D50-43E6-957B-F540821E104B}"/>
              </a:ext>
            </a:extLst>
          </p:cNvPr>
          <p:cNvGrpSpPr/>
          <p:nvPr/>
        </p:nvGrpSpPr>
        <p:grpSpPr>
          <a:xfrm>
            <a:off x="4769708" y="1772816"/>
            <a:ext cx="3907920" cy="3112012"/>
            <a:chOff x="413472" y="3864584"/>
            <a:chExt cx="3817181" cy="2421850"/>
          </a:xfrm>
        </p:grpSpPr>
        <p:sp>
          <p:nvSpPr>
            <p:cNvPr id="6" name="Cloud Callout 2">
              <a:extLst>
                <a:ext uri="{FF2B5EF4-FFF2-40B4-BE49-F238E27FC236}">
                  <a16:creationId xmlns:a16="http://schemas.microsoft.com/office/drawing/2014/main" id="{5074C1FB-6FD5-4B63-993B-197D35F44CF8}"/>
                </a:ext>
              </a:extLst>
            </p:cNvPr>
            <p:cNvSpPr/>
            <p:nvPr/>
          </p:nvSpPr>
          <p:spPr>
            <a:xfrm>
              <a:off x="430911" y="4342218"/>
              <a:ext cx="3799742" cy="1944216"/>
            </a:xfrm>
            <a:prstGeom prst="cloudCallout">
              <a:avLst>
                <a:gd name="adj1" fmla="val 43336"/>
                <a:gd name="adj2" fmla="val 60434"/>
              </a:avLst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If I don’t learn something quickly, I’m not clever!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9DC8D8-AD52-4BC5-A8C3-4BB6E62F0E34}"/>
                </a:ext>
              </a:extLst>
            </p:cNvPr>
            <p:cNvSpPr txBox="1"/>
            <p:nvPr/>
          </p:nvSpPr>
          <p:spPr>
            <a:xfrm>
              <a:off x="413472" y="3864584"/>
              <a:ext cx="1916963" cy="4071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Child hears: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2EACCA4-210D-4AC8-AA79-AFDDAA37C769}"/>
              </a:ext>
            </a:extLst>
          </p:cNvPr>
          <p:cNvGrpSpPr/>
          <p:nvPr/>
        </p:nvGrpSpPr>
        <p:grpSpPr>
          <a:xfrm>
            <a:off x="482472" y="1000975"/>
            <a:ext cx="4171313" cy="2467436"/>
            <a:chOff x="397798" y="2496971"/>
            <a:chExt cx="4171313" cy="2467436"/>
          </a:xfrm>
        </p:grpSpPr>
        <p:sp>
          <p:nvSpPr>
            <p:cNvPr id="9" name="Oval Callout 6">
              <a:extLst>
                <a:ext uri="{FF2B5EF4-FFF2-40B4-BE49-F238E27FC236}">
                  <a16:creationId xmlns:a16="http://schemas.microsoft.com/office/drawing/2014/main" id="{F094D269-F107-4210-8E0E-9DF705BB1AE9}"/>
                </a:ext>
              </a:extLst>
            </p:cNvPr>
            <p:cNvSpPr/>
            <p:nvPr/>
          </p:nvSpPr>
          <p:spPr>
            <a:xfrm>
              <a:off x="679045" y="3020191"/>
              <a:ext cx="3890066" cy="1944216"/>
            </a:xfrm>
            <a:prstGeom prst="wedgeEllipseCallout">
              <a:avLst>
                <a:gd name="adj1" fmla="val -50973"/>
                <a:gd name="adj2" fmla="val 671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You learned that so quickly! You’re so clever!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FE3DB5-42B6-4F23-9C7A-03CF76DE0D43}"/>
                </a:ext>
              </a:extLst>
            </p:cNvPr>
            <p:cNvSpPr txBox="1"/>
            <p:nvPr/>
          </p:nvSpPr>
          <p:spPr>
            <a:xfrm>
              <a:off x="397798" y="2496971"/>
              <a:ext cx="22173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Parent says: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Messages children hear</a:t>
            </a:r>
            <a:endParaRPr lang="en-GB" sz="3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45071D-5B85-4A4A-942A-77DB4A692A52}"/>
              </a:ext>
            </a:extLst>
          </p:cNvPr>
          <p:cNvGrpSpPr/>
          <p:nvPr/>
        </p:nvGrpSpPr>
        <p:grpSpPr>
          <a:xfrm>
            <a:off x="4754780" y="1746549"/>
            <a:ext cx="3907920" cy="3112012"/>
            <a:chOff x="413472" y="3864584"/>
            <a:chExt cx="3817181" cy="2421850"/>
          </a:xfrm>
        </p:grpSpPr>
        <p:sp>
          <p:nvSpPr>
            <p:cNvPr id="6" name="Cloud Callout 2">
              <a:extLst>
                <a:ext uri="{FF2B5EF4-FFF2-40B4-BE49-F238E27FC236}">
                  <a16:creationId xmlns:a16="http://schemas.microsoft.com/office/drawing/2014/main" id="{E536352B-CE59-43A1-99DC-6A460F7F64CA}"/>
                </a:ext>
              </a:extLst>
            </p:cNvPr>
            <p:cNvSpPr/>
            <p:nvPr/>
          </p:nvSpPr>
          <p:spPr>
            <a:xfrm>
              <a:off x="430911" y="4342218"/>
              <a:ext cx="3799742" cy="1944216"/>
            </a:xfrm>
            <a:prstGeom prst="cloudCallout">
              <a:avLst>
                <a:gd name="adj1" fmla="val 43336"/>
                <a:gd name="adj2" fmla="val 60434"/>
              </a:avLst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I’d better stop studying or they won’t think I’m brilliant.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3BEE24-73F7-4DB9-8EF7-14328168A42F}"/>
                </a:ext>
              </a:extLst>
            </p:cNvPr>
            <p:cNvSpPr txBox="1"/>
            <p:nvPr/>
          </p:nvSpPr>
          <p:spPr>
            <a:xfrm>
              <a:off x="413472" y="3864584"/>
              <a:ext cx="1899073" cy="4071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Child hears: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512658B-B975-4CCA-B291-49D01108B8C5}"/>
              </a:ext>
            </a:extLst>
          </p:cNvPr>
          <p:cNvGrpSpPr/>
          <p:nvPr/>
        </p:nvGrpSpPr>
        <p:grpSpPr>
          <a:xfrm>
            <a:off x="467544" y="974707"/>
            <a:ext cx="4171313" cy="2584229"/>
            <a:chOff x="397798" y="2496971"/>
            <a:chExt cx="4171313" cy="2467436"/>
          </a:xfrm>
        </p:grpSpPr>
        <p:sp>
          <p:nvSpPr>
            <p:cNvPr id="9" name="Oval Callout 6">
              <a:extLst>
                <a:ext uri="{FF2B5EF4-FFF2-40B4-BE49-F238E27FC236}">
                  <a16:creationId xmlns:a16="http://schemas.microsoft.com/office/drawing/2014/main" id="{ADF65797-B22B-4631-A501-B78560084EB3}"/>
                </a:ext>
              </a:extLst>
            </p:cNvPr>
            <p:cNvSpPr/>
            <p:nvPr/>
          </p:nvSpPr>
          <p:spPr>
            <a:xfrm>
              <a:off x="679045" y="3020191"/>
              <a:ext cx="3890066" cy="1944216"/>
            </a:xfrm>
            <a:prstGeom prst="wedgeEllipseCallout">
              <a:avLst>
                <a:gd name="adj1" fmla="val -50973"/>
                <a:gd name="adj2" fmla="val 6714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You’re so brilliant! You got an ‘A’ without even studying!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D83841-95D7-4CB2-91F0-23A39DD5F835}"/>
                </a:ext>
              </a:extLst>
            </p:cNvPr>
            <p:cNvSpPr txBox="1"/>
            <p:nvPr/>
          </p:nvSpPr>
          <p:spPr>
            <a:xfrm>
              <a:off x="397798" y="2496971"/>
              <a:ext cx="2199004" cy="499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Parent says: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0865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Praise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9079" y="1124744"/>
            <a:ext cx="8020012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Praise effort rather than ability.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Encourage children to see learning as a process which is more valuable than the end results.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Model how to give feedback to the children as this will provide them with a structure to work with.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Identify challenges for children and ask them to identify their own.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564" y="404665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Aims for the evening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47564" y="1340768"/>
            <a:ext cx="7772400" cy="35283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To define the terms ‘fixed mindset’ and ‘growth mindset’.</a:t>
            </a:r>
          </a:p>
          <a:p>
            <a:pPr marL="571500" indent="-5715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To explain how and why we teach mindsets.</a:t>
            </a:r>
          </a:p>
          <a:p>
            <a:pPr marL="571500" indent="-5715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  <a:cs typeface="Arial" charset="0"/>
              </a:rPr>
              <a:t>To identify ways in which you can support your child at home.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626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Our mindset curriculum is designed to develop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700808"/>
            <a:ext cx="7772400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resilience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a desire to be challenged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the quality of talk within the classroom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independent learners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strategies to success.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How do we do this?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50020" y="908720"/>
            <a:ext cx="7155916" cy="4320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Initially, a series of six lessons to embed the concept every year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Classroom displays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Through the language that the staff and the children use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Through feedback and explicitly discussing effort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Our lessons use</a:t>
            </a:r>
            <a:endParaRPr lang="en-GB" sz="3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2ED01BE-3937-48BC-843A-0A912C6A4067}"/>
              </a:ext>
            </a:extLst>
          </p:cNvPr>
          <p:cNvSpPr txBox="1">
            <a:spLocks/>
          </p:cNvSpPr>
          <p:nvPr/>
        </p:nvSpPr>
        <p:spPr>
          <a:xfrm>
            <a:off x="1583469" y="692696"/>
            <a:ext cx="6912768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stories and familiar characters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talk-based learning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debates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the brain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pictures and objects to represent challenges and barriers to learning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follow-up activities in the classroom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enjoyment to promote learning and understanding.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en-GB" dirty="0"/>
              <a:t>Why should you teach growth mindsets to children?</a:t>
            </a:r>
            <a:endParaRPr lang="en-GB" sz="3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54BFBE-27ED-4F3D-9402-F96D8310EC8B}"/>
              </a:ext>
            </a:extLst>
          </p:cNvPr>
          <p:cNvSpPr txBox="1">
            <a:spLocks/>
          </p:cNvSpPr>
          <p:nvPr/>
        </p:nvSpPr>
        <p:spPr>
          <a:xfrm>
            <a:off x="681236" y="1556792"/>
            <a:ext cx="7772400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Research shows that children make greater academic progress if they embrace the growth-mindset concept.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It helps to create independent learners.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It builds resilience and lifelong learners.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It creates a collaborative culture in the classroom where everyone is supported.</a:t>
            </a:r>
          </a:p>
        </p:txBody>
      </p:sp>
    </p:spTree>
    <p:extLst>
      <p:ext uri="{BB962C8B-B14F-4D97-AF65-F5344CB8AC3E}">
        <p14:creationId xmlns:p14="http://schemas.microsoft.com/office/powerpoint/2010/main" val="3749517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444" y="332656"/>
            <a:ext cx="7772400" cy="648072"/>
          </a:xfrm>
        </p:spPr>
        <p:txBody>
          <a:bodyPr>
            <a:noAutofit/>
          </a:bodyPr>
          <a:lstStyle/>
          <a:p>
            <a:r>
              <a:rPr lang="en-GB" sz="4000" dirty="0"/>
              <a:t>How can you support your child?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4A474C9-83CB-49FB-A2EE-6D06D0D16668}"/>
              </a:ext>
            </a:extLst>
          </p:cNvPr>
          <p:cNvSpPr txBox="1">
            <a:spLocks/>
          </p:cNvSpPr>
          <p:nvPr/>
        </p:nvSpPr>
        <p:spPr>
          <a:xfrm>
            <a:off x="978248" y="1124744"/>
            <a:ext cx="7128792" cy="4104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Model your own growth mindset and discuss things you find challenging.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Praise their hard work and process rather than the marks they get.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Praise them when they think for themselves, work well in teams and change their minds after thinking something through.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Accept that failure is a really important part of learning.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Encourage them to challenge themselves in their learning.</a:t>
            </a:r>
          </a:p>
        </p:txBody>
      </p:sp>
    </p:spTree>
    <p:extLst>
      <p:ext uri="{BB962C8B-B14F-4D97-AF65-F5344CB8AC3E}">
        <p14:creationId xmlns:p14="http://schemas.microsoft.com/office/powerpoint/2010/main" val="2250757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D5ADD-1630-4DE9-B904-6F746936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DAA9F-B9F8-4D27-AC6D-20ED73F67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3312368"/>
          </a:xfrm>
        </p:spPr>
        <p:txBody>
          <a:bodyPr>
            <a:normAutofit/>
          </a:bodyPr>
          <a:lstStyle/>
          <a:p>
            <a:r>
              <a:rPr lang="en-GB" sz="2800" dirty="0">
                <a:hlinkClick r:id="rId3"/>
              </a:rPr>
              <a:t>http://www.bbc.co.uk/cbeebies/grownups/help-your-child-try-new-things</a:t>
            </a:r>
            <a:r>
              <a:rPr lang="en-GB" sz="2800" dirty="0"/>
              <a:t> </a:t>
            </a:r>
          </a:p>
          <a:p>
            <a:r>
              <a:rPr lang="en-GB" sz="2800" dirty="0">
                <a:hlinkClick r:id="rId4"/>
              </a:rPr>
              <a:t>https://www.mindsetkit.org/growth-mindset-parents</a:t>
            </a:r>
            <a:r>
              <a:rPr lang="en-GB" sz="2800" dirty="0"/>
              <a:t> </a:t>
            </a:r>
          </a:p>
          <a:p>
            <a:r>
              <a:rPr lang="en-GB" sz="2800" dirty="0">
                <a:hlinkClick r:id="rId5"/>
              </a:rPr>
              <a:t>http://www.bbc.co.uk/news/magazine-13128701</a:t>
            </a:r>
            <a:r>
              <a:rPr lang="en-GB" sz="2800" dirty="0"/>
              <a:t> </a:t>
            </a:r>
          </a:p>
          <a:p>
            <a:r>
              <a:rPr lang="en-GB" sz="2800" dirty="0">
                <a:hlinkClick r:id="rId6"/>
              </a:rPr>
              <a:t>https://www.youtube.com/watch?v=2zrtHt3bBmQ</a:t>
            </a:r>
            <a:r>
              <a:rPr lang="en-GB" sz="2800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243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D5ADD-1630-4DE9-B904-6F746936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Resources for home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2E97984-19C2-4393-9F21-C0DC42DB353C}"/>
              </a:ext>
            </a:extLst>
          </p:cNvPr>
          <p:cNvSpPr txBox="1">
            <a:spLocks/>
          </p:cNvSpPr>
          <p:nvPr/>
        </p:nvSpPr>
        <p:spPr>
          <a:xfrm>
            <a:off x="685800" y="1196752"/>
            <a:ext cx="7772400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</a:rPr>
              <a:t>Books: 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i="1" dirty="0">
                <a:latin typeface="+mn-lt"/>
              </a:rPr>
              <a:t>I Can Be Anything </a:t>
            </a:r>
            <a:r>
              <a:rPr lang="en-GB" sz="2600" dirty="0">
                <a:latin typeface="+mn-lt"/>
              </a:rPr>
              <a:t>– Jerry Spinelli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i="1" dirty="0">
                <a:latin typeface="+mn-lt"/>
              </a:rPr>
              <a:t>Someday</a:t>
            </a:r>
            <a:r>
              <a:rPr lang="en-GB" sz="2600" dirty="0">
                <a:latin typeface="+mn-lt"/>
              </a:rPr>
              <a:t> – Eileen Spinelli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i="1" dirty="0">
                <a:latin typeface="+mn-lt"/>
              </a:rPr>
              <a:t>You Be You </a:t>
            </a:r>
            <a:r>
              <a:rPr lang="en-GB" sz="2600" dirty="0">
                <a:latin typeface="+mn-lt"/>
              </a:rPr>
              <a:t>– Linda </a:t>
            </a:r>
            <a:r>
              <a:rPr lang="en-GB" sz="2600" dirty="0" err="1">
                <a:latin typeface="+mn-lt"/>
              </a:rPr>
              <a:t>Kranz</a:t>
            </a:r>
            <a:endParaRPr lang="en-GB" sz="2600" dirty="0">
              <a:latin typeface="+mn-lt"/>
            </a:endParaRP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i="1" dirty="0">
                <a:latin typeface="+mn-lt"/>
              </a:rPr>
              <a:t>Making a Splash </a:t>
            </a:r>
            <a:r>
              <a:rPr lang="en-GB" sz="2600" dirty="0">
                <a:latin typeface="+mn-lt"/>
              </a:rPr>
              <a:t>– Carol E. </a:t>
            </a:r>
            <a:r>
              <a:rPr lang="en-GB" sz="2600" dirty="0" err="1">
                <a:latin typeface="+mn-lt"/>
              </a:rPr>
              <a:t>Reiley</a:t>
            </a:r>
            <a:endParaRPr lang="en-GB" sz="2600" dirty="0">
              <a:latin typeface="+mn-lt"/>
            </a:endParaRPr>
          </a:p>
          <a:p>
            <a:pPr algn="l"/>
            <a:endParaRPr lang="en-GB" sz="2800" dirty="0">
              <a:latin typeface="+mn-lt"/>
            </a:endParaRPr>
          </a:p>
          <a:p>
            <a:pPr algn="l"/>
            <a:r>
              <a:rPr lang="en-GB" sz="2800" dirty="0">
                <a:latin typeface="+mn-lt"/>
              </a:rPr>
              <a:t>App: </a:t>
            </a:r>
          </a:p>
          <a:p>
            <a:pPr marL="457200" indent="-457200" algn="l">
              <a:buClr>
                <a:srgbClr val="0000C0"/>
              </a:buClr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</a:rPr>
              <a:t>My Fantastic Elastic Brain</a:t>
            </a:r>
          </a:p>
        </p:txBody>
      </p:sp>
    </p:spTree>
    <p:extLst>
      <p:ext uri="{BB962C8B-B14F-4D97-AF65-F5344CB8AC3E}">
        <p14:creationId xmlns:p14="http://schemas.microsoft.com/office/powerpoint/2010/main" val="4009759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Prime Minister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1640" y="1124744"/>
            <a:ext cx="716921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  <a:cs typeface="Arial" charset="0"/>
              </a:rPr>
              <a:t>Winston Churchill </a:t>
            </a:r>
            <a:r>
              <a:rPr lang="en-GB" sz="3200" b="1" dirty="0">
                <a:latin typeface="+mn-lt"/>
                <a:cs typeface="Arial" charset="0"/>
              </a:rPr>
              <a:t>repeated </a:t>
            </a:r>
            <a:r>
              <a:rPr lang="en-GB" sz="3200" dirty="0">
                <a:latin typeface="+mn-lt"/>
                <a:cs typeface="Arial" charset="0"/>
              </a:rPr>
              <a:t>a grade during elementary school.</a:t>
            </a:r>
          </a:p>
          <a:p>
            <a:pPr algn="l"/>
            <a:endParaRPr lang="en-GB" sz="3200" dirty="0">
              <a:latin typeface="+mn-lt"/>
              <a:cs typeface="Arial" charset="0"/>
            </a:endParaRPr>
          </a:p>
          <a:p>
            <a:pPr algn="l"/>
            <a:r>
              <a:rPr lang="en-GB" sz="3200" dirty="0">
                <a:latin typeface="+mn-lt"/>
                <a:cs typeface="Arial" charset="0"/>
              </a:rPr>
              <a:t>He was placed in the </a:t>
            </a:r>
            <a:r>
              <a:rPr lang="en-GB" sz="3200" b="1" dirty="0">
                <a:latin typeface="+mn-lt"/>
                <a:cs typeface="Arial" charset="0"/>
              </a:rPr>
              <a:t>lowest </a:t>
            </a:r>
            <a:r>
              <a:rPr lang="en-GB" sz="3200" dirty="0">
                <a:latin typeface="+mn-lt"/>
                <a:cs typeface="Arial" charset="0"/>
              </a:rPr>
              <a:t>division of the </a:t>
            </a:r>
            <a:r>
              <a:rPr lang="en-GB" sz="3200" b="1" dirty="0">
                <a:cs typeface="Arial" charset="0"/>
              </a:rPr>
              <a:t>lowest</a:t>
            </a:r>
            <a:r>
              <a:rPr lang="en-GB" sz="3200" b="1" dirty="0">
                <a:latin typeface="+mn-lt"/>
                <a:cs typeface="Arial" charset="0"/>
              </a:rPr>
              <a:t> </a:t>
            </a:r>
            <a:r>
              <a:rPr lang="en-GB" sz="3200" dirty="0">
                <a:latin typeface="+mn-lt"/>
                <a:cs typeface="Arial" charset="0"/>
              </a:rPr>
              <a:t>class.</a:t>
            </a:r>
          </a:p>
        </p:txBody>
      </p:sp>
    </p:spTree>
    <p:extLst>
      <p:ext uri="{BB962C8B-B14F-4D97-AF65-F5344CB8AC3E}">
        <p14:creationId xmlns:p14="http://schemas.microsoft.com/office/powerpoint/2010/main" val="115798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Composer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58038" y="1196751"/>
            <a:ext cx="7227924" cy="3456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+mn-lt"/>
                <a:cs typeface="Arial" charset="0"/>
              </a:rPr>
              <a:t>Beethoven’s teacher called him a </a:t>
            </a:r>
            <a:r>
              <a:rPr lang="en-GB" sz="3200" b="1" dirty="0">
                <a:latin typeface="+mn-lt"/>
                <a:cs typeface="Arial" charset="0"/>
              </a:rPr>
              <a:t>hopeless </a:t>
            </a:r>
            <a:r>
              <a:rPr lang="en-GB" sz="3200" dirty="0">
                <a:latin typeface="+mn-lt"/>
                <a:cs typeface="Arial" charset="0"/>
              </a:rPr>
              <a:t>composer.</a:t>
            </a:r>
          </a:p>
          <a:p>
            <a:pPr algn="l"/>
            <a:endParaRPr lang="en-GB" sz="3200" dirty="0">
              <a:latin typeface="+mn-lt"/>
              <a:cs typeface="Arial" charset="0"/>
            </a:endParaRPr>
          </a:p>
          <a:p>
            <a:pPr algn="l"/>
            <a:r>
              <a:rPr lang="en-GB" sz="3200" dirty="0">
                <a:latin typeface="+mn-lt"/>
                <a:cs typeface="Arial" charset="0"/>
              </a:rPr>
              <a:t>He wrote </a:t>
            </a:r>
            <a:r>
              <a:rPr lang="en-GB" sz="3200" b="1" dirty="0">
                <a:latin typeface="+mn-lt"/>
                <a:cs typeface="Arial" charset="0"/>
              </a:rPr>
              <a:t>five </a:t>
            </a:r>
            <a:r>
              <a:rPr lang="en-GB" sz="3200" dirty="0">
                <a:latin typeface="+mn-lt"/>
                <a:cs typeface="Arial" charset="0"/>
              </a:rPr>
              <a:t>of his greatest </a:t>
            </a:r>
            <a:r>
              <a:rPr lang="en-GB" sz="3200" b="1" dirty="0">
                <a:latin typeface="+mn-lt"/>
                <a:cs typeface="Arial" charset="0"/>
              </a:rPr>
              <a:t>symphonies</a:t>
            </a:r>
            <a:r>
              <a:rPr lang="en-GB" sz="3200" dirty="0">
                <a:latin typeface="+mn-lt"/>
                <a:cs typeface="Arial" charset="0"/>
              </a:rPr>
              <a:t> while </a:t>
            </a:r>
            <a:r>
              <a:rPr lang="en-GB" sz="3200" b="1" dirty="0">
                <a:latin typeface="+mn-lt"/>
                <a:cs typeface="Arial" charset="0"/>
              </a:rPr>
              <a:t>deaf</a:t>
            </a:r>
            <a:r>
              <a:rPr lang="en-GB" sz="3200" dirty="0">
                <a:latin typeface="+mn-lt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4070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4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Writer</a:t>
            </a:r>
            <a:endParaRPr lang="en-GB" sz="3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A7FC40-C4E9-45D2-BF7C-0B7BA5DF5550}"/>
              </a:ext>
            </a:extLst>
          </p:cNvPr>
          <p:cNvSpPr txBox="1">
            <a:spLocks/>
          </p:cNvSpPr>
          <p:nvPr/>
        </p:nvSpPr>
        <p:spPr>
          <a:xfrm>
            <a:off x="900708" y="1484784"/>
            <a:ext cx="7342584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cs typeface="Arial" charset="0"/>
              </a:rPr>
              <a:t>Leo Tolstoy </a:t>
            </a:r>
            <a:r>
              <a:rPr lang="en-GB" sz="3200" b="1" dirty="0">
                <a:cs typeface="Arial" charset="0"/>
              </a:rPr>
              <a:t>dropped </a:t>
            </a:r>
            <a:r>
              <a:rPr lang="en-GB" sz="3200" dirty="0">
                <a:cs typeface="Arial" charset="0"/>
              </a:rPr>
              <a:t>out of college.</a:t>
            </a:r>
          </a:p>
          <a:p>
            <a:pPr algn="l"/>
            <a:endParaRPr lang="en-GB" sz="3200" dirty="0">
              <a:cs typeface="Arial" charset="0"/>
            </a:endParaRPr>
          </a:p>
          <a:p>
            <a:pPr algn="l"/>
            <a:r>
              <a:rPr lang="en-GB" sz="3200" dirty="0">
                <a:cs typeface="Arial" charset="0"/>
              </a:rPr>
              <a:t>He was described as ‘</a:t>
            </a:r>
            <a:r>
              <a:rPr lang="en-GB" sz="3200" b="1" dirty="0">
                <a:cs typeface="Arial" charset="0"/>
              </a:rPr>
              <a:t>unable</a:t>
            </a:r>
            <a:r>
              <a:rPr lang="en-GB" sz="3200" dirty="0">
                <a:cs typeface="Arial" charset="0"/>
              </a:rPr>
              <a:t> and </a:t>
            </a:r>
            <a:r>
              <a:rPr lang="en-GB" sz="3200" b="1" dirty="0">
                <a:cs typeface="Arial" charset="0"/>
              </a:rPr>
              <a:t>unwilling</a:t>
            </a:r>
            <a:r>
              <a:rPr lang="en-GB" sz="3200" dirty="0">
                <a:cs typeface="Arial" charset="0"/>
              </a:rPr>
              <a:t> to learn.’</a:t>
            </a:r>
          </a:p>
          <a:p>
            <a:pPr algn="l"/>
            <a:endParaRPr lang="en-GB" sz="32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99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F4A9D-6CA0-45EF-A222-FD54842A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Role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A68BD-49E5-4B6D-B691-B3AC24C2C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304764"/>
            <a:ext cx="7643192" cy="4248472"/>
          </a:xfrm>
        </p:spPr>
        <p:txBody>
          <a:bodyPr/>
          <a:lstStyle/>
          <a:p>
            <a:pPr marL="457200" indent="-457200"/>
            <a:r>
              <a:rPr lang="en-GB" dirty="0">
                <a:cs typeface="Arial" charset="0"/>
              </a:rPr>
              <a:t>Albert Einstein’s teacher said that he was ‘academically subnormal’.</a:t>
            </a:r>
          </a:p>
          <a:p>
            <a:pPr marL="457200" indent="-457200"/>
            <a:r>
              <a:rPr lang="en-GB" dirty="0">
                <a:cs typeface="Arial" charset="0"/>
              </a:rPr>
              <a:t>Michael Jordan’s coach said that he wasn’t more talented than other people.</a:t>
            </a:r>
          </a:p>
          <a:p>
            <a:pPr marL="457200" indent="-457200"/>
            <a:r>
              <a:rPr lang="en-GB" dirty="0">
                <a:cs typeface="Arial" charset="0"/>
              </a:rPr>
              <a:t>Walt Disney was told that he lacked ‘creative imagination’.</a:t>
            </a:r>
          </a:p>
        </p:txBody>
      </p:sp>
    </p:spTree>
    <p:extLst>
      <p:ext uri="{BB962C8B-B14F-4D97-AF65-F5344CB8AC3E}">
        <p14:creationId xmlns:p14="http://schemas.microsoft.com/office/powerpoint/2010/main" val="1108663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620688"/>
            <a:ext cx="7826896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What do we mean by the word ‘mindsets’?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3568" y="1484784"/>
            <a:ext cx="7776864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  <a:cs typeface="Arial" charset="0"/>
              </a:rPr>
              <a:t>Click </a:t>
            </a:r>
            <a:r>
              <a:rPr lang="en-GB" sz="2800" dirty="0">
                <a:latin typeface="+mn-lt"/>
                <a:cs typeface="Arial" charset="0"/>
                <a:hlinkClick r:id="rId3"/>
              </a:rPr>
              <a:t>here</a:t>
            </a:r>
            <a:r>
              <a:rPr lang="en-GB" sz="2800" dirty="0">
                <a:latin typeface="+mn-lt"/>
                <a:cs typeface="Arial" charset="0"/>
              </a:rPr>
              <a:t> to watch </a:t>
            </a:r>
            <a:r>
              <a:rPr lang="en-GB" sz="2800" dirty="0">
                <a:cs typeface="Arial" charset="0"/>
              </a:rPr>
              <a:t>Stanford University psychologist </a:t>
            </a:r>
            <a:r>
              <a:rPr lang="en-GB" sz="2800" dirty="0">
                <a:latin typeface="+mn-lt"/>
                <a:cs typeface="Arial" charset="0"/>
              </a:rPr>
              <a:t>Carol S. Dweck discussing how these two mindsets influence behaviour and achievement.</a:t>
            </a:r>
          </a:p>
        </p:txBody>
      </p:sp>
    </p:spTree>
    <p:extLst>
      <p:ext uri="{BB962C8B-B14F-4D97-AF65-F5344CB8AC3E}">
        <p14:creationId xmlns:p14="http://schemas.microsoft.com/office/powerpoint/2010/main" val="399562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42091-D1F2-4C39-9222-680D6A26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Mindsets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239DE6-A6A8-4ACB-9831-A1215A771404}"/>
              </a:ext>
            </a:extLst>
          </p:cNvPr>
          <p:cNvSpPr txBox="1">
            <a:spLocks/>
          </p:cNvSpPr>
          <p:nvPr/>
        </p:nvSpPr>
        <p:spPr>
          <a:xfrm>
            <a:off x="655696" y="908720"/>
            <a:ext cx="4077066" cy="4248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600" dirty="0">
                <a:latin typeface="+mn-lt"/>
              </a:rPr>
              <a:t>Fixed </a:t>
            </a:r>
            <a:r>
              <a:rPr lang="en-GB" sz="2600" dirty="0" err="1">
                <a:latin typeface="+mn-lt"/>
              </a:rPr>
              <a:t>mindset</a:t>
            </a:r>
            <a:r>
              <a:rPr lang="en-GB" sz="2600" dirty="0">
                <a:latin typeface="+mn-lt"/>
              </a:rPr>
              <a:t>:</a:t>
            </a:r>
          </a:p>
          <a:p>
            <a:pPr algn="l"/>
            <a:endParaRPr lang="en-GB" sz="1000" dirty="0">
              <a:latin typeface="+mn-lt"/>
            </a:endParaRP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Belief that ability is fixed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People are born smart, sporty, etc.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Depressed after failure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Puts in less effort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Doesn’t try new strategies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6A7A0F-0441-4CDF-B228-89D2E935E291}"/>
              </a:ext>
            </a:extLst>
          </p:cNvPr>
          <p:cNvSpPr txBox="1">
            <a:spLocks/>
          </p:cNvSpPr>
          <p:nvPr/>
        </p:nvSpPr>
        <p:spPr>
          <a:xfrm>
            <a:off x="4762866" y="1072401"/>
            <a:ext cx="3886200" cy="42484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600" dirty="0">
                <a:latin typeface="+mn-lt"/>
              </a:rPr>
              <a:t>Growth </a:t>
            </a:r>
            <a:r>
              <a:rPr lang="en-GB" sz="2600" dirty="0" err="1">
                <a:latin typeface="+mn-lt"/>
              </a:rPr>
              <a:t>mindset</a:t>
            </a:r>
            <a:r>
              <a:rPr lang="en-GB" sz="2600" dirty="0">
                <a:latin typeface="+mn-lt"/>
              </a:rPr>
              <a:t>:</a:t>
            </a:r>
          </a:p>
          <a:p>
            <a:pPr algn="l"/>
            <a:endParaRPr lang="en-GB" sz="1000" dirty="0">
              <a:latin typeface="+mn-lt"/>
            </a:endParaRP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Belief that people can grow and develop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Sees failure/setback as a learning opportunity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Puts in effort and persists</a:t>
            </a:r>
          </a:p>
          <a:p>
            <a:pPr marL="457200" indent="-457200" algn="l">
              <a:spcBef>
                <a:spcPct val="20000"/>
              </a:spcBef>
              <a:buClr>
                <a:srgbClr val="000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600" dirty="0">
                <a:latin typeface="+mn-lt"/>
                <a:ea typeface="+mn-ea"/>
                <a:cs typeface="Arial" charset="0"/>
              </a:rPr>
              <a:t>Tries alternative routes to success </a:t>
            </a:r>
          </a:p>
        </p:txBody>
      </p:sp>
    </p:spTree>
    <p:extLst>
      <p:ext uri="{BB962C8B-B14F-4D97-AF65-F5344CB8AC3E}">
        <p14:creationId xmlns:p14="http://schemas.microsoft.com/office/powerpoint/2010/main" val="612946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536" y="404665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Mindsets: not just intellect</a:t>
            </a:r>
            <a:endParaRPr lang="en-GB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14022" y="1196752"/>
            <a:ext cx="7515956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>
                <a:latin typeface="+mn-lt"/>
                <a:cs typeface="Arial" charset="0"/>
              </a:rPr>
              <a:t>People embrace fixed or growth </a:t>
            </a:r>
            <a:r>
              <a:rPr lang="en-GB" sz="2800" dirty="0" err="1">
                <a:latin typeface="+mn-lt"/>
                <a:cs typeface="Arial" charset="0"/>
              </a:rPr>
              <a:t>mindsets</a:t>
            </a:r>
            <a:r>
              <a:rPr lang="en-GB" sz="2800" dirty="0">
                <a:latin typeface="+mn-lt"/>
                <a:cs typeface="Arial" charset="0"/>
              </a:rPr>
              <a:t> about </a:t>
            </a:r>
            <a:r>
              <a:rPr lang="en-GB" sz="2800" b="1" dirty="0">
                <a:latin typeface="+mn-lt"/>
                <a:cs typeface="Arial" charset="0"/>
              </a:rPr>
              <a:t>all</a:t>
            </a:r>
            <a:r>
              <a:rPr lang="en-GB" sz="2800" dirty="0">
                <a:latin typeface="+mn-lt"/>
                <a:cs typeface="Arial" charset="0"/>
              </a:rPr>
              <a:t> of their qualities, not just intelligence. Many people believe that our other qualities – creativity, artistic ability, athleticism, personality traits – are qualities with which we are born … or not. However, Dweck asserts that any and all of these qualities can be cultivated.</a:t>
            </a:r>
          </a:p>
          <a:p>
            <a:pPr algn="l"/>
            <a:endParaRPr lang="en-GB" sz="28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626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1220</Words>
  <Application>Microsoft Office PowerPoint</Application>
  <PresentationFormat>On-screen Show (4:3)</PresentationFormat>
  <Paragraphs>167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Helvetica</vt:lpstr>
      <vt:lpstr>Office Theme</vt:lpstr>
      <vt:lpstr>Custom Design</vt:lpstr>
      <vt:lpstr>Introducing Mindsets</vt:lpstr>
      <vt:lpstr>Aims for the evening</vt:lpstr>
      <vt:lpstr>Prime Minister</vt:lpstr>
      <vt:lpstr>Composer</vt:lpstr>
      <vt:lpstr>Writer</vt:lpstr>
      <vt:lpstr>Role models</vt:lpstr>
      <vt:lpstr>What do we mean by the word ‘mindsets’?</vt:lpstr>
      <vt:lpstr>Mindsets</vt:lpstr>
      <vt:lpstr>Mindsets: not just intellect</vt:lpstr>
      <vt:lpstr>When do you feel smart?</vt:lpstr>
      <vt:lpstr>What’s the big deal?</vt:lpstr>
      <vt:lpstr>What’s the big deal?</vt:lpstr>
      <vt:lpstr>Growth mindset</vt:lpstr>
      <vt:lpstr>Growth mindset in the classroom</vt:lpstr>
      <vt:lpstr>Feedback and praise</vt:lpstr>
      <vt:lpstr>How do you respond …?</vt:lpstr>
      <vt:lpstr>Messages children hear</vt:lpstr>
      <vt:lpstr>Messages children hear</vt:lpstr>
      <vt:lpstr>Praise</vt:lpstr>
      <vt:lpstr>Our mindset curriculum is designed to develop</vt:lpstr>
      <vt:lpstr>How do we do this?</vt:lpstr>
      <vt:lpstr>Our lessons use</vt:lpstr>
      <vt:lpstr>Why should you teach growth mindsets to children?</vt:lpstr>
      <vt:lpstr>How can you support your child?</vt:lpstr>
      <vt:lpstr>Useful links</vt:lpstr>
      <vt:lpstr>Resources for home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52</cp:revision>
  <dcterms:created xsi:type="dcterms:W3CDTF">2016-11-24T16:44:38Z</dcterms:created>
  <dcterms:modified xsi:type="dcterms:W3CDTF">2020-05-22T14:36:33Z</dcterms:modified>
</cp:coreProperties>
</file>