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3"/>
  </p:notesMasterIdLst>
  <p:sldIdLst>
    <p:sldId id="256" r:id="rId3"/>
    <p:sldId id="257" r:id="rId4"/>
    <p:sldId id="259" r:id="rId5"/>
    <p:sldId id="258" r:id="rId6"/>
    <p:sldId id="290" r:id="rId7"/>
    <p:sldId id="291" r:id="rId8"/>
    <p:sldId id="260" r:id="rId9"/>
    <p:sldId id="262" r:id="rId10"/>
    <p:sldId id="261" r:id="rId11"/>
    <p:sldId id="263" r:id="rId12"/>
    <p:sldId id="264" r:id="rId13"/>
    <p:sldId id="265" r:id="rId14"/>
    <p:sldId id="292" r:id="rId15"/>
    <p:sldId id="267" r:id="rId16"/>
    <p:sldId id="293" r:id="rId17"/>
    <p:sldId id="294" r:id="rId18"/>
    <p:sldId id="295" r:id="rId19"/>
    <p:sldId id="296" r:id="rId20"/>
    <p:sldId id="297" r:id="rId21"/>
    <p:sldId id="298" r:id="rId22"/>
    <p:sldId id="309" r:id="rId23"/>
    <p:sldId id="300" r:id="rId24"/>
    <p:sldId id="301" r:id="rId25"/>
    <p:sldId id="302" r:id="rId26"/>
    <p:sldId id="303" r:id="rId27"/>
    <p:sldId id="304" r:id="rId28"/>
    <p:sldId id="305" r:id="rId29"/>
    <p:sldId id="306" r:id="rId30"/>
    <p:sldId id="307" r:id="rId31"/>
    <p:sldId id="308"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200"/>
    <a:srgbClr val="0000C0"/>
    <a:srgbClr val="FFF4C0"/>
    <a:srgbClr val="C5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29" autoAdjust="0"/>
    <p:restoredTop sz="88104" autoAdjust="0"/>
  </p:normalViewPr>
  <p:slideViewPr>
    <p:cSldViewPr>
      <p:cViewPr varScale="1">
        <p:scale>
          <a:sx n="92" d="100"/>
          <a:sy n="92" d="100"/>
        </p:scale>
        <p:origin x="108" y="18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F2B62F-5F79-4967-996A-33F51C64B319}" type="datetimeFigureOut">
              <a:rPr lang="en-GB" smtClean="0"/>
              <a:t>22/05/2020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0616C2-4FBF-40E1-8045-C3164AAA2CB7}" type="slidenum">
              <a:rPr lang="en-GB" smtClean="0"/>
              <a:t>‹#›</a:t>
            </a:fld>
            <a:endParaRPr lang="en-GB"/>
          </a:p>
        </p:txBody>
      </p:sp>
    </p:spTree>
    <p:extLst>
      <p:ext uri="{BB962C8B-B14F-4D97-AF65-F5344CB8AC3E}">
        <p14:creationId xmlns:p14="http://schemas.microsoft.com/office/powerpoint/2010/main" val="1763792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Ask staff to complete a copy of </a:t>
            </a:r>
            <a:r>
              <a:rPr lang="en-US" dirty="0" err="1"/>
              <a:t>Dweck’s</a:t>
            </a:r>
            <a:r>
              <a:rPr lang="en-US" dirty="0"/>
              <a:t> questionnaire.  </a:t>
            </a:r>
          </a:p>
          <a:p>
            <a:pPr marL="171450" indent="-171450">
              <a:buFont typeface="Arial" panose="020B0604020202020204" pitchFamily="34" charset="0"/>
              <a:buChar char="•"/>
            </a:pPr>
            <a:r>
              <a:rPr lang="en-US" dirty="0"/>
              <a:t>Explain</a:t>
            </a:r>
            <a:r>
              <a:rPr lang="en-US" baseline="0" dirty="0"/>
              <a:t> that this can be used with c</a:t>
            </a:r>
            <a:r>
              <a:rPr lang="en-US" dirty="0"/>
              <a:t>hildren aged 10+.</a:t>
            </a:r>
          </a:p>
          <a:p>
            <a:pPr marL="171450" indent="-171450">
              <a:buFont typeface="Arial" panose="020B0604020202020204" pitchFamily="34" charset="0"/>
              <a:buChar char="•"/>
            </a:pPr>
            <a:r>
              <a:rPr lang="en-US" dirty="0"/>
              <a:t>There is a child-friendly version for 6+.</a:t>
            </a:r>
          </a:p>
          <a:p>
            <a:pPr marL="171450" indent="-171450">
              <a:buFont typeface="Arial" panose="020B0604020202020204" pitchFamily="34" charset="0"/>
              <a:buChar char="•"/>
            </a:pPr>
            <a:r>
              <a:rPr lang="en-US" dirty="0"/>
              <a:t>Need to define terms with children prior to use, particularly the word</a:t>
            </a:r>
            <a:r>
              <a:rPr lang="en-US" baseline="0" dirty="0"/>
              <a:t> ‘intelligence’.</a:t>
            </a:r>
            <a:endParaRPr lang="en-US" dirty="0"/>
          </a:p>
          <a:p>
            <a:endParaRPr lang="en-GB" dirty="0"/>
          </a:p>
        </p:txBody>
      </p:sp>
      <p:sp>
        <p:nvSpPr>
          <p:cNvPr id="4" name="Slide Number Placeholder 3"/>
          <p:cNvSpPr>
            <a:spLocks noGrp="1"/>
          </p:cNvSpPr>
          <p:nvPr>
            <p:ph type="sldNum" sz="quarter" idx="10"/>
          </p:nvPr>
        </p:nvSpPr>
        <p:spPr/>
        <p:txBody>
          <a:bodyPr/>
          <a:lstStyle/>
          <a:p>
            <a:fld id="{620616C2-4FBF-40E1-8045-C3164AAA2CB7}" type="slidenum">
              <a:rPr lang="en-GB" smtClean="0"/>
              <a:t>2</a:t>
            </a:fld>
            <a:endParaRPr lang="en-GB"/>
          </a:p>
        </p:txBody>
      </p:sp>
    </p:spTree>
    <p:extLst>
      <p:ext uri="{BB962C8B-B14F-4D97-AF65-F5344CB8AC3E}">
        <p14:creationId xmlns:p14="http://schemas.microsoft.com/office/powerpoint/2010/main" val="7925992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can’t do this … yet.</a:t>
            </a:r>
          </a:p>
          <a:p>
            <a:r>
              <a:rPr lang="en-US" dirty="0"/>
              <a:t>I am learning to …</a:t>
            </a:r>
          </a:p>
          <a:p>
            <a:endParaRPr lang="en-US" dirty="0"/>
          </a:p>
          <a:p>
            <a:endParaRPr lang="en-GB" dirty="0"/>
          </a:p>
        </p:txBody>
      </p:sp>
      <p:sp>
        <p:nvSpPr>
          <p:cNvPr id="4" name="Slide Number Placeholder 3"/>
          <p:cNvSpPr>
            <a:spLocks noGrp="1"/>
          </p:cNvSpPr>
          <p:nvPr>
            <p:ph type="sldNum" sz="quarter" idx="10"/>
          </p:nvPr>
        </p:nvSpPr>
        <p:spPr/>
        <p:txBody>
          <a:bodyPr/>
          <a:lstStyle/>
          <a:p>
            <a:fld id="{620616C2-4FBF-40E1-8045-C3164AAA2CB7}" type="slidenum">
              <a:rPr lang="en-GB" smtClean="0"/>
              <a:t>26</a:t>
            </a:fld>
            <a:endParaRPr lang="en-GB"/>
          </a:p>
        </p:txBody>
      </p:sp>
    </p:spTree>
    <p:extLst>
      <p:ext uri="{BB962C8B-B14F-4D97-AF65-F5344CB8AC3E}">
        <p14:creationId xmlns:p14="http://schemas.microsoft.com/office/powerpoint/2010/main" val="17351732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This is what we want for all our children</a:t>
            </a:r>
            <a:r>
              <a:rPr lang="en-US" baseline="0" dirty="0"/>
              <a:t> and exploring mindsets is an effective means of developing this.</a:t>
            </a:r>
            <a:endParaRPr lang="en-US" dirty="0"/>
          </a:p>
          <a:p>
            <a:endParaRPr lang="en-GB" dirty="0"/>
          </a:p>
        </p:txBody>
      </p:sp>
      <p:sp>
        <p:nvSpPr>
          <p:cNvPr id="4" name="Slide Number Placeholder 3"/>
          <p:cNvSpPr>
            <a:spLocks noGrp="1"/>
          </p:cNvSpPr>
          <p:nvPr>
            <p:ph type="sldNum" sz="quarter" idx="10"/>
          </p:nvPr>
        </p:nvSpPr>
        <p:spPr/>
        <p:txBody>
          <a:bodyPr/>
          <a:lstStyle/>
          <a:p>
            <a:fld id="{620616C2-4FBF-40E1-8045-C3164AAA2CB7}" type="slidenum">
              <a:rPr lang="en-GB" smtClean="0"/>
              <a:t>28</a:t>
            </a:fld>
            <a:endParaRPr lang="en-GB"/>
          </a:p>
        </p:txBody>
      </p:sp>
    </p:spTree>
    <p:extLst>
      <p:ext uri="{BB962C8B-B14F-4D97-AF65-F5344CB8AC3E}">
        <p14:creationId xmlns:p14="http://schemas.microsoft.com/office/powerpoint/2010/main" val="2847863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What will you do differently following this staff meeting?</a:t>
            </a:r>
          </a:p>
          <a:p>
            <a:pPr marL="171450" indent="-171450">
              <a:buFont typeface="Arial" panose="020B0604020202020204" pitchFamily="34" charset="0"/>
              <a:buChar char="•"/>
            </a:pPr>
            <a:r>
              <a:rPr lang="en-US" dirty="0"/>
              <a:t>What are your next steps?</a:t>
            </a:r>
          </a:p>
          <a:p>
            <a:endParaRPr lang="en-GB" dirty="0"/>
          </a:p>
        </p:txBody>
      </p:sp>
      <p:sp>
        <p:nvSpPr>
          <p:cNvPr id="4" name="Slide Number Placeholder 3"/>
          <p:cNvSpPr>
            <a:spLocks noGrp="1"/>
          </p:cNvSpPr>
          <p:nvPr>
            <p:ph type="sldNum" sz="quarter" idx="10"/>
          </p:nvPr>
        </p:nvSpPr>
        <p:spPr/>
        <p:txBody>
          <a:bodyPr/>
          <a:lstStyle/>
          <a:p>
            <a:fld id="{620616C2-4FBF-40E1-8045-C3164AAA2CB7}" type="slidenum">
              <a:rPr lang="en-GB" smtClean="0"/>
              <a:t>30</a:t>
            </a:fld>
            <a:endParaRPr lang="en-GB"/>
          </a:p>
        </p:txBody>
      </p:sp>
    </p:spTree>
    <p:extLst>
      <p:ext uri="{BB962C8B-B14F-4D97-AF65-F5344CB8AC3E}">
        <p14:creationId xmlns:p14="http://schemas.microsoft.com/office/powerpoint/2010/main" val="2433021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0616C2-4FBF-40E1-8045-C3164AAA2CB7}" type="slidenum">
              <a:rPr lang="en-GB" smtClean="0"/>
              <a:t>3</a:t>
            </a:fld>
            <a:endParaRPr lang="en-GB"/>
          </a:p>
        </p:txBody>
      </p:sp>
    </p:spTree>
    <p:extLst>
      <p:ext uri="{BB962C8B-B14F-4D97-AF65-F5344CB8AC3E}">
        <p14:creationId xmlns:p14="http://schemas.microsoft.com/office/powerpoint/2010/main" val="4006555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types of fixed mindset:</a:t>
            </a:r>
          </a:p>
          <a:p>
            <a:r>
              <a:rPr lang="en-US" baseline="0" dirty="0"/>
              <a:t>1. H</a:t>
            </a:r>
            <a:r>
              <a:rPr lang="en-US" dirty="0"/>
              <a:t>igh-performing pupil who can</a:t>
            </a:r>
            <a:r>
              <a:rPr lang="en-US" baseline="0" dirty="0"/>
              <a:t> come across as difficult. They may have the need to portray an image where they are perceived as clever.</a:t>
            </a:r>
          </a:p>
          <a:p>
            <a:r>
              <a:rPr lang="en-US" baseline="0" dirty="0"/>
              <a:t>2. Pupil who struggles with work and so switches off. This can result in bad behaviour. </a:t>
            </a:r>
            <a:endParaRPr lang="en-US" dirty="0"/>
          </a:p>
        </p:txBody>
      </p:sp>
      <p:sp>
        <p:nvSpPr>
          <p:cNvPr id="4" name="Slide Number Placeholder 3"/>
          <p:cNvSpPr>
            <a:spLocks noGrp="1"/>
          </p:cNvSpPr>
          <p:nvPr>
            <p:ph type="sldNum" sz="quarter" idx="10"/>
          </p:nvPr>
        </p:nvSpPr>
        <p:spPr/>
        <p:txBody>
          <a:bodyPr/>
          <a:lstStyle/>
          <a:p>
            <a:fld id="{620616C2-4FBF-40E1-8045-C3164AAA2CB7}" type="slidenum">
              <a:rPr lang="en-GB" smtClean="0"/>
              <a:t>11</a:t>
            </a:fld>
            <a:endParaRPr lang="en-GB"/>
          </a:p>
        </p:txBody>
      </p:sp>
    </p:spTree>
    <p:extLst>
      <p:ext uri="{BB962C8B-B14F-4D97-AF65-F5344CB8AC3E}">
        <p14:creationId xmlns:p14="http://schemas.microsoft.com/office/powerpoint/2010/main" val="616594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It makes the teacher’s job easier!</a:t>
            </a:r>
          </a:p>
          <a:p>
            <a:endParaRPr lang="en-GB" dirty="0"/>
          </a:p>
        </p:txBody>
      </p:sp>
      <p:sp>
        <p:nvSpPr>
          <p:cNvPr id="4" name="Slide Number Placeholder 3"/>
          <p:cNvSpPr>
            <a:spLocks noGrp="1"/>
          </p:cNvSpPr>
          <p:nvPr>
            <p:ph type="sldNum" sz="quarter" idx="10"/>
          </p:nvPr>
        </p:nvSpPr>
        <p:spPr/>
        <p:txBody>
          <a:bodyPr/>
          <a:lstStyle/>
          <a:p>
            <a:fld id="{620616C2-4FBF-40E1-8045-C3164AAA2CB7}" type="slidenum">
              <a:rPr lang="en-GB" smtClean="0"/>
              <a:t>15</a:t>
            </a:fld>
            <a:endParaRPr lang="en-GB"/>
          </a:p>
        </p:txBody>
      </p:sp>
    </p:spTree>
    <p:extLst>
      <p:ext uri="{BB962C8B-B14F-4D97-AF65-F5344CB8AC3E}">
        <p14:creationId xmlns:p14="http://schemas.microsoft.com/office/powerpoint/2010/main" val="2355455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It is essential that these are in place to foster</a:t>
            </a:r>
            <a:r>
              <a:rPr lang="en-US" baseline="0" dirty="0"/>
              <a:t> an environment where a growth mindset can be embedded.</a:t>
            </a:r>
            <a:endParaRPr lang="en-US" dirty="0"/>
          </a:p>
        </p:txBody>
      </p:sp>
      <p:sp>
        <p:nvSpPr>
          <p:cNvPr id="4" name="Slide Number Placeholder 3"/>
          <p:cNvSpPr>
            <a:spLocks noGrp="1"/>
          </p:cNvSpPr>
          <p:nvPr>
            <p:ph type="sldNum" sz="quarter" idx="10"/>
          </p:nvPr>
        </p:nvSpPr>
        <p:spPr/>
        <p:txBody>
          <a:bodyPr/>
          <a:lstStyle/>
          <a:p>
            <a:fld id="{620616C2-4FBF-40E1-8045-C3164AAA2CB7}" type="slidenum">
              <a:rPr lang="en-GB" smtClean="0"/>
              <a:t>16</a:t>
            </a:fld>
            <a:endParaRPr lang="en-GB"/>
          </a:p>
        </p:txBody>
      </p:sp>
    </p:spTree>
    <p:extLst>
      <p:ext uri="{BB962C8B-B14F-4D97-AF65-F5344CB8AC3E}">
        <p14:creationId xmlns:p14="http://schemas.microsoft.com/office/powerpoint/2010/main" val="28240495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 myth of false praise.</a:t>
            </a:r>
          </a:p>
        </p:txBody>
      </p:sp>
      <p:sp>
        <p:nvSpPr>
          <p:cNvPr id="4" name="Slide Number Placeholder 3"/>
          <p:cNvSpPr>
            <a:spLocks noGrp="1"/>
          </p:cNvSpPr>
          <p:nvPr>
            <p:ph type="sldNum" sz="quarter" idx="10"/>
          </p:nvPr>
        </p:nvSpPr>
        <p:spPr/>
        <p:txBody>
          <a:bodyPr/>
          <a:lstStyle/>
          <a:p>
            <a:fld id="{620616C2-4FBF-40E1-8045-C3164AAA2CB7}" type="slidenum">
              <a:rPr lang="en-GB" smtClean="0"/>
              <a:t>21</a:t>
            </a:fld>
            <a:endParaRPr lang="en-GB"/>
          </a:p>
        </p:txBody>
      </p:sp>
    </p:spTree>
    <p:extLst>
      <p:ext uri="{BB962C8B-B14F-4D97-AF65-F5344CB8AC3E}">
        <p14:creationId xmlns:p14="http://schemas.microsoft.com/office/powerpoint/2010/main" val="1646659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Ask the staff</a:t>
            </a:r>
            <a:r>
              <a:rPr lang="en-US" baseline="0" dirty="0"/>
              <a:t> to think of alternative phrases for feedback. Choose a phrase such as ‘clever girl’ or ‘well done’ to stimulate discussion. You could repeat this activity for a range of phrases and create a bank of ideas that could be displayed in the staff room and added to.</a:t>
            </a:r>
            <a:endParaRPr lang="en-US" dirty="0"/>
          </a:p>
          <a:p>
            <a:endParaRPr lang="en-GB" dirty="0"/>
          </a:p>
        </p:txBody>
      </p:sp>
      <p:sp>
        <p:nvSpPr>
          <p:cNvPr id="4" name="Slide Number Placeholder 3"/>
          <p:cNvSpPr>
            <a:spLocks noGrp="1"/>
          </p:cNvSpPr>
          <p:nvPr>
            <p:ph type="sldNum" sz="quarter" idx="10"/>
          </p:nvPr>
        </p:nvSpPr>
        <p:spPr/>
        <p:txBody>
          <a:bodyPr/>
          <a:lstStyle/>
          <a:p>
            <a:fld id="{620616C2-4FBF-40E1-8045-C3164AAA2CB7}" type="slidenum">
              <a:rPr lang="en-GB" smtClean="0"/>
              <a:t>22</a:t>
            </a:fld>
            <a:endParaRPr lang="en-GB"/>
          </a:p>
        </p:txBody>
      </p:sp>
    </p:spTree>
    <p:extLst>
      <p:ext uri="{BB962C8B-B14F-4D97-AF65-F5344CB8AC3E}">
        <p14:creationId xmlns:p14="http://schemas.microsoft.com/office/powerpoint/2010/main" val="10625857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0616C2-4FBF-40E1-8045-C3164AAA2CB7}" type="slidenum">
              <a:rPr lang="en-GB" smtClean="0"/>
              <a:t>23</a:t>
            </a:fld>
            <a:endParaRPr lang="en-GB"/>
          </a:p>
        </p:txBody>
      </p:sp>
    </p:spTree>
    <p:extLst>
      <p:ext uri="{BB962C8B-B14F-4D97-AF65-F5344CB8AC3E}">
        <p14:creationId xmlns:p14="http://schemas.microsoft.com/office/powerpoint/2010/main" val="4079650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err="1"/>
              <a:t>Recognise</a:t>
            </a:r>
            <a:r>
              <a:rPr lang="en-US" dirty="0"/>
              <a:t> both effort and </a:t>
            </a:r>
            <a:r>
              <a:rPr lang="en-US" baseline="0" dirty="0"/>
              <a:t>struggles, not just effort alone.</a:t>
            </a:r>
          </a:p>
          <a:p>
            <a:pPr marL="171450" indent="-171450">
              <a:buFont typeface="Arial" panose="020B0604020202020204" pitchFamily="34" charset="0"/>
              <a:buChar char="•"/>
            </a:pPr>
            <a:r>
              <a:rPr lang="en-US" baseline="0" dirty="0"/>
              <a:t>Place emphasis on strategies and choices.</a:t>
            </a:r>
          </a:p>
          <a:p>
            <a:pPr marL="171450" indent="-171450">
              <a:buFont typeface="Arial" panose="020B0604020202020204" pitchFamily="34" charset="0"/>
              <a:buChar char="•"/>
            </a:pPr>
            <a:r>
              <a:rPr lang="en-US" baseline="0" dirty="0"/>
              <a:t>Encourage pupils to choose difficult tasks, persist and use their mistakes.</a:t>
            </a:r>
          </a:p>
          <a:p>
            <a:pPr marL="171450" indent="-171450">
              <a:buFont typeface="Arial" panose="020B0604020202020204" pitchFamily="34" charset="0"/>
              <a:buChar char="•"/>
            </a:pPr>
            <a:r>
              <a:rPr lang="en-US" baseline="0" dirty="0"/>
              <a:t>Focus on learning and improving.</a:t>
            </a:r>
            <a:endParaRPr lang="en-US" dirty="0"/>
          </a:p>
        </p:txBody>
      </p:sp>
      <p:sp>
        <p:nvSpPr>
          <p:cNvPr id="4" name="Slide Number Placeholder 3"/>
          <p:cNvSpPr>
            <a:spLocks noGrp="1"/>
          </p:cNvSpPr>
          <p:nvPr>
            <p:ph type="sldNum" sz="quarter" idx="10"/>
          </p:nvPr>
        </p:nvSpPr>
        <p:spPr/>
        <p:txBody>
          <a:bodyPr/>
          <a:lstStyle/>
          <a:p>
            <a:fld id="{620616C2-4FBF-40E1-8045-C3164AAA2CB7}" type="slidenum">
              <a:rPr lang="en-GB" smtClean="0"/>
              <a:t>25</a:t>
            </a:fld>
            <a:endParaRPr lang="en-GB"/>
          </a:p>
        </p:txBody>
      </p:sp>
    </p:spTree>
    <p:extLst>
      <p:ext uri="{BB962C8B-B14F-4D97-AF65-F5344CB8AC3E}">
        <p14:creationId xmlns:p14="http://schemas.microsoft.com/office/powerpoint/2010/main" val="3992236616"/>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FFC000"/>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2349BEB-9086-444A-A903-3A6B25613A02}"/>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2130425"/>
            <a:ext cx="7772400" cy="650503"/>
          </a:xfrm>
          <a:prstGeom prst="rect">
            <a:avLst/>
          </a:prstGeom>
        </p:spPr>
        <p:txBody>
          <a:bodyPr/>
          <a:lstStyle>
            <a:lvl1pPr>
              <a:defRPr b="1">
                <a:solidFill>
                  <a:srgbClr val="0000C0"/>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371600" y="3886201"/>
            <a:ext cx="6400800" cy="55091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pic>
        <p:nvPicPr>
          <p:cNvPr id="9" name="Picture 8" descr="Hodder branding.jpg">
            <a:extLst>
              <a:ext uri="{FF2B5EF4-FFF2-40B4-BE49-F238E27FC236}">
                <a16:creationId xmlns:a16="http://schemas.microsoft.com/office/drawing/2014/main" id="{6E429E4E-51D1-E945-840A-1090709DDCF4}"/>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297625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bg>
      <p:bgPr>
        <a:solidFill>
          <a:srgbClr val="FFC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4CFD01C-50DA-4D46-962D-96247B91E2E4}"/>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1340768"/>
            <a:ext cx="8229600" cy="388843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1">
            <a:extLst>
              <a:ext uri="{FF2B5EF4-FFF2-40B4-BE49-F238E27FC236}">
                <a16:creationId xmlns:a16="http://schemas.microsoft.com/office/drawing/2014/main" id="{8791ABC6-486B-5645-BBAC-3F462E7B1B91}"/>
              </a:ext>
            </a:extLst>
          </p:cNvPr>
          <p:cNvSpPr>
            <a:spLocks noGrp="1"/>
          </p:cNvSpPr>
          <p:nvPr>
            <p:ph type="title"/>
          </p:nvPr>
        </p:nvSpPr>
        <p:spPr>
          <a:xfrm>
            <a:off x="457200" y="274638"/>
            <a:ext cx="8229600" cy="576063"/>
          </a:xfrm>
          <a:prstGeom prst="rect">
            <a:avLst/>
          </a:prstGeom>
        </p:spPr>
        <p:txBody>
          <a:bodyPr/>
          <a:lstStyle>
            <a:lvl1pPr>
              <a:defRPr b="1" i="0" baseline="0">
                <a:solidFill>
                  <a:srgbClr val="0000C0"/>
                </a:solidFill>
              </a:defRPr>
            </a:lvl1pPr>
          </a:lstStyle>
          <a:p>
            <a:r>
              <a:rPr lang="en-US" dirty="0"/>
              <a:t>Click to edit Master title style</a:t>
            </a:r>
            <a:endParaRPr lang="en-GB" dirty="0"/>
          </a:p>
        </p:txBody>
      </p:sp>
      <p:pic>
        <p:nvPicPr>
          <p:cNvPr id="8" name="Picture 7" descr="Hodder branding.jpg">
            <a:extLst>
              <a:ext uri="{FF2B5EF4-FFF2-40B4-BE49-F238E27FC236}">
                <a16:creationId xmlns:a16="http://schemas.microsoft.com/office/drawing/2014/main" id="{6F246076-7BDC-664B-B672-9A0839C54115}"/>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350043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solidFill>
          <a:srgbClr val="FFC00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1EB5887-F251-224C-9942-C330DD5678F9}"/>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236296" y="418654"/>
            <a:ext cx="1450504" cy="4882554"/>
          </a:xfrm>
          <a:prstGeom prst="rect">
            <a:avLst/>
          </a:prstGeom>
        </p:spPr>
        <p:txBody>
          <a:bodyPr vert="eaVert"/>
          <a:lstStyle>
            <a:lvl1pPr>
              <a:defRPr b="1">
                <a:solidFill>
                  <a:srgbClr val="0000C0"/>
                </a:solidFill>
              </a:defRPr>
            </a:lvl1pPr>
          </a:lstStyle>
          <a:p>
            <a:r>
              <a:rPr lang="en-US" dirty="0"/>
              <a:t>Click to edit Master title style</a:t>
            </a:r>
            <a:endParaRPr lang="en-GB" dirty="0"/>
          </a:p>
        </p:txBody>
      </p:sp>
      <p:sp>
        <p:nvSpPr>
          <p:cNvPr id="3" name="Vertical Text Placeholder 2"/>
          <p:cNvSpPr>
            <a:spLocks noGrp="1"/>
          </p:cNvSpPr>
          <p:nvPr>
            <p:ph type="body" orient="vert" idx="1"/>
          </p:nvPr>
        </p:nvSpPr>
        <p:spPr>
          <a:xfrm>
            <a:off x="457200" y="418654"/>
            <a:ext cx="6527576" cy="4882554"/>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7" name="Picture 6" descr="Hodder branding.jpg">
            <a:extLst>
              <a:ext uri="{FF2B5EF4-FFF2-40B4-BE49-F238E27FC236}">
                <a16:creationId xmlns:a16="http://schemas.microsoft.com/office/drawing/2014/main" id="{EAD2DB6D-AA9C-8644-B93F-6E5176D28245}"/>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6040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846E5-CC63-CE43-9F25-C214FF8961FF}"/>
              </a:ext>
            </a:extLst>
          </p:cNvPr>
          <p:cNvSpPr>
            <a:spLocks noGrp="1"/>
          </p:cNvSpPr>
          <p:nvPr>
            <p:ph type="ctrTitle"/>
          </p:nvPr>
        </p:nvSpPr>
        <p:spPr>
          <a:xfrm>
            <a:off x="1143000" y="1122363"/>
            <a:ext cx="6858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8F29830-CB36-084D-9BD0-41B20876B8C2}"/>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3972774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C000"/>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F5803E9-D96F-1B43-94F1-6B9F3C0ECB11}"/>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274638"/>
            <a:ext cx="8229600" cy="576063"/>
          </a:xfrm>
          <a:prstGeom prst="rect">
            <a:avLst/>
          </a:prstGeom>
        </p:spPr>
        <p:txBody>
          <a:bodyPr/>
          <a:lstStyle>
            <a:lvl1pPr>
              <a:defRPr b="1" i="0" baseline="0">
                <a:solidFill>
                  <a:srgbClr val="0000C0"/>
                </a:solidFill>
              </a:defRPr>
            </a:lvl1pPr>
          </a:lstStyle>
          <a:p>
            <a:r>
              <a:rPr lang="en-US" dirty="0"/>
              <a:t>Click to edit Master title style</a:t>
            </a:r>
            <a:endParaRPr lang="en-GB" dirty="0"/>
          </a:p>
        </p:txBody>
      </p:sp>
      <p:sp>
        <p:nvSpPr>
          <p:cNvPr id="3" name="Content Placeholder 2"/>
          <p:cNvSpPr>
            <a:spLocks noGrp="1"/>
          </p:cNvSpPr>
          <p:nvPr>
            <p:ph idx="1"/>
          </p:nvPr>
        </p:nvSpPr>
        <p:spPr>
          <a:xfrm>
            <a:off x="457200" y="1124744"/>
            <a:ext cx="8229600" cy="4248472"/>
          </a:xfrm>
        </p:spPr>
        <p:txBody>
          <a:bodyPr/>
          <a:lstStyle>
            <a:lvl3pPr>
              <a:buClr>
                <a:srgbClr val="FFD200"/>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8" name="Picture 7" descr="Hodder branding.jpg">
            <a:extLst>
              <a:ext uri="{FF2B5EF4-FFF2-40B4-BE49-F238E27FC236}">
                <a16:creationId xmlns:a16="http://schemas.microsoft.com/office/drawing/2014/main" id="{8F378640-8C09-F54E-AB7D-678932B9D1A1}"/>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2906286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FFC00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3833BA7-3B2E-E94C-A850-F7BC6E4C1234}"/>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3993083"/>
            <a:ext cx="7772400" cy="660053"/>
          </a:xfrm>
          <a:prstGeom prst="rect">
            <a:avLst/>
          </a:prstGeom>
        </p:spPr>
        <p:txBody>
          <a:bodyPr anchor="t"/>
          <a:lstStyle>
            <a:lvl1pPr algn="l">
              <a:defRPr sz="4000" b="1" cap="all">
                <a:solidFill>
                  <a:srgbClr val="0000C0"/>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722313" y="2492896"/>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7" name="Picture 6" descr="Hodder branding.jpg">
            <a:extLst>
              <a:ext uri="{FF2B5EF4-FFF2-40B4-BE49-F238E27FC236}">
                <a16:creationId xmlns:a16="http://schemas.microsoft.com/office/drawing/2014/main" id="{86FC8904-CD03-564A-8F28-3D5D4BD95323}"/>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1502876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rgbClr val="FFC000"/>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8121554-21E7-2A40-93A7-652C37A96116}"/>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half" idx="1"/>
          </p:nvPr>
        </p:nvSpPr>
        <p:spPr>
          <a:xfrm>
            <a:off x="452264" y="1166018"/>
            <a:ext cx="4038600" cy="420719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3264" y="1166019"/>
            <a:ext cx="4038600" cy="420719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1">
            <a:extLst>
              <a:ext uri="{FF2B5EF4-FFF2-40B4-BE49-F238E27FC236}">
                <a16:creationId xmlns:a16="http://schemas.microsoft.com/office/drawing/2014/main" id="{1B7AA801-5758-4040-8129-ACFF36DB2118}"/>
              </a:ext>
            </a:extLst>
          </p:cNvPr>
          <p:cNvSpPr>
            <a:spLocks noGrp="1"/>
          </p:cNvSpPr>
          <p:nvPr>
            <p:ph type="title"/>
          </p:nvPr>
        </p:nvSpPr>
        <p:spPr>
          <a:xfrm>
            <a:off x="457200" y="274638"/>
            <a:ext cx="8229600" cy="576063"/>
          </a:xfrm>
          <a:prstGeom prst="rect">
            <a:avLst/>
          </a:prstGeom>
        </p:spPr>
        <p:txBody>
          <a:bodyPr/>
          <a:lstStyle>
            <a:lvl1pPr>
              <a:defRPr b="1" i="0" baseline="0">
                <a:solidFill>
                  <a:srgbClr val="0000C0"/>
                </a:solidFill>
              </a:defRPr>
            </a:lvl1pPr>
          </a:lstStyle>
          <a:p>
            <a:r>
              <a:rPr lang="en-US" dirty="0"/>
              <a:t>Click to edit Master title style</a:t>
            </a:r>
            <a:endParaRPr lang="en-GB" dirty="0"/>
          </a:p>
        </p:txBody>
      </p:sp>
      <p:pic>
        <p:nvPicPr>
          <p:cNvPr id="9" name="Picture 8" descr="Hodder branding.jpg">
            <a:extLst>
              <a:ext uri="{FF2B5EF4-FFF2-40B4-BE49-F238E27FC236}">
                <a16:creationId xmlns:a16="http://schemas.microsoft.com/office/drawing/2014/main" id="{BB7BEE32-714B-9541-BBB9-510193C66AA3}"/>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273760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rgbClr val="FFC000"/>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8B2EADA-5B10-0E40-9A8D-6CA5457539F1}"/>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06104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1700808"/>
            <a:ext cx="4040188" cy="367240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06104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700808"/>
            <a:ext cx="4041775" cy="367240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itle 1">
            <a:extLst>
              <a:ext uri="{FF2B5EF4-FFF2-40B4-BE49-F238E27FC236}">
                <a16:creationId xmlns:a16="http://schemas.microsoft.com/office/drawing/2014/main" id="{43151C25-9EAD-D144-AC79-566682C6CB2B}"/>
              </a:ext>
            </a:extLst>
          </p:cNvPr>
          <p:cNvSpPr>
            <a:spLocks noGrp="1"/>
          </p:cNvSpPr>
          <p:nvPr>
            <p:ph type="title"/>
          </p:nvPr>
        </p:nvSpPr>
        <p:spPr>
          <a:xfrm>
            <a:off x="457200" y="274638"/>
            <a:ext cx="8229600" cy="576063"/>
          </a:xfrm>
          <a:prstGeom prst="rect">
            <a:avLst/>
          </a:prstGeom>
        </p:spPr>
        <p:txBody>
          <a:bodyPr/>
          <a:lstStyle>
            <a:lvl1pPr>
              <a:defRPr b="1" i="0" baseline="0">
                <a:solidFill>
                  <a:srgbClr val="0000C0"/>
                </a:solidFill>
              </a:defRPr>
            </a:lvl1pPr>
          </a:lstStyle>
          <a:p>
            <a:r>
              <a:rPr lang="en-US" dirty="0"/>
              <a:t>Click to edit Master title style</a:t>
            </a:r>
            <a:endParaRPr lang="en-GB" dirty="0"/>
          </a:p>
        </p:txBody>
      </p:sp>
      <p:pic>
        <p:nvPicPr>
          <p:cNvPr id="11" name="Picture 10" descr="Hodder branding.jpg">
            <a:extLst>
              <a:ext uri="{FF2B5EF4-FFF2-40B4-BE49-F238E27FC236}">
                <a16:creationId xmlns:a16="http://schemas.microsoft.com/office/drawing/2014/main" id="{7AC01351-D2CF-6B41-8AB0-0395F7E68A4D}"/>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1289310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FC00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3CA63FF-F18E-8247-AFD1-DDAAA7CAC228}"/>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1B601D06-4809-4045-9815-4C1AE0F66A93}"/>
              </a:ext>
            </a:extLst>
          </p:cNvPr>
          <p:cNvSpPr>
            <a:spLocks noGrp="1"/>
          </p:cNvSpPr>
          <p:nvPr>
            <p:ph type="title"/>
          </p:nvPr>
        </p:nvSpPr>
        <p:spPr>
          <a:xfrm>
            <a:off x="457200" y="274638"/>
            <a:ext cx="8229600" cy="576063"/>
          </a:xfrm>
          <a:prstGeom prst="rect">
            <a:avLst/>
          </a:prstGeom>
        </p:spPr>
        <p:txBody>
          <a:bodyPr/>
          <a:lstStyle>
            <a:lvl1pPr>
              <a:defRPr b="1" i="0" baseline="0">
                <a:solidFill>
                  <a:srgbClr val="0000C0"/>
                </a:solidFill>
              </a:defRPr>
            </a:lvl1pPr>
          </a:lstStyle>
          <a:p>
            <a:r>
              <a:rPr lang="en-US" dirty="0"/>
              <a:t>Click to edit Master title style</a:t>
            </a:r>
            <a:endParaRPr lang="en-GB" dirty="0"/>
          </a:p>
        </p:txBody>
      </p:sp>
      <p:pic>
        <p:nvPicPr>
          <p:cNvPr id="7" name="Picture 6" descr="Hodder branding.jpg">
            <a:extLst>
              <a:ext uri="{FF2B5EF4-FFF2-40B4-BE49-F238E27FC236}">
                <a16:creationId xmlns:a16="http://schemas.microsoft.com/office/drawing/2014/main" id="{FFBEDBCE-6A53-BB46-B074-B98D41337F0E}"/>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2107178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FFC000"/>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E0DF18D-5112-0942-AD4C-5BFF808847B0}"/>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Hodder branding.jpg">
            <a:extLst>
              <a:ext uri="{FF2B5EF4-FFF2-40B4-BE49-F238E27FC236}">
                <a16:creationId xmlns:a16="http://schemas.microsoft.com/office/drawing/2014/main" id="{B2C1892A-900D-1B43-A21E-DA2D25B13AAC}"/>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1462653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rgbClr val="FFC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D3FFBE-A3F3-E848-8D8E-5CCA4C2B7100}"/>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10016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313" cy="39381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pic>
        <p:nvPicPr>
          <p:cNvPr id="8" name="Picture 7" descr="Hodder branding.jpg">
            <a:extLst>
              <a:ext uri="{FF2B5EF4-FFF2-40B4-BE49-F238E27FC236}">
                <a16:creationId xmlns:a16="http://schemas.microsoft.com/office/drawing/2014/main" id="{AFDAD2A8-2E02-AE43-863E-AA784D3C6812}"/>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834706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rgbClr val="FFC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8E3FF2-AED4-FE43-8400-A90096CB0F33}"/>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Hodder branding.jpg">
            <a:extLst>
              <a:ext uri="{FF2B5EF4-FFF2-40B4-BE49-F238E27FC236}">
                <a16:creationId xmlns:a16="http://schemas.microsoft.com/office/drawing/2014/main" id="{F0EA4701-AA4C-A343-A1F9-9C846EEE3840}"/>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
        <p:nvSpPr>
          <p:cNvPr id="2" name="Title 1"/>
          <p:cNvSpPr>
            <a:spLocks noGrp="1"/>
          </p:cNvSpPr>
          <p:nvPr>
            <p:ph type="title"/>
          </p:nvPr>
        </p:nvSpPr>
        <p:spPr>
          <a:xfrm>
            <a:off x="1792288" y="4095844"/>
            <a:ext cx="5486400" cy="566738"/>
          </a:xfrm>
          <a:prstGeom prst="rect">
            <a:avLst/>
          </a:prstGeo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33417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662582"/>
            <a:ext cx="5486400" cy="71063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717772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 Id="rId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1"/>
            <a:ext cx="8229600" cy="312494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Box 7">
            <a:extLst>
              <a:ext uri="{FF2B5EF4-FFF2-40B4-BE49-F238E27FC236}">
                <a16:creationId xmlns:a16="http://schemas.microsoft.com/office/drawing/2014/main" id="{7D22AE36-790A-E141-9142-9A03B326C98B}"/>
              </a:ext>
            </a:extLst>
          </p:cNvPr>
          <p:cNvSpPr txBox="1"/>
          <p:nvPr userDrawn="1"/>
        </p:nvSpPr>
        <p:spPr>
          <a:xfrm>
            <a:off x="611560" y="6309320"/>
            <a:ext cx="2232248" cy="184666"/>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en-US" sz="1200" dirty="0">
                <a:solidFill>
                  <a:schemeClr val="bg1">
                    <a:lumMod val="95000"/>
                  </a:schemeClr>
                </a:solidFill>
                <a:latin typeface="Helvetica"/>
                <a:cs typeface="Helvetica"/>
              </a:rPr>
              <a:t>© Katherine </a:t>
            </a:r>
            <a:r>
              <a:rPr lang="en-US" altLang="en-US" sz="1200" dirty="0" err="1">
                <a:solidFill>
                  <a:schemeClr val="bg1">
                    <a:lumMod val="95000"/>
                  </a:schemeClr>
                </a:solidFill>
                <a:latin typeface="Helvetica"/>
                <a:cs typeface="Helvetica"/>
              </a:rPr>
              <a:t>Muncaster</a:t>
            </a:r>
            <a:r>
              <a:rPr lang="en-US" altLang="en-US" sz="1200" dirty="0">
                <a:solidFill>
                  <a:schemeClr val="bg1">
                    <a:lumMod val="95000"/>
                  </a:schemeClr>
                </a:solidFill>
                <a:latin typeface="Helvetica"/>
                <a:cs typeface="Helvetica"/>
              </a:rPr>
              <a:t> 2020</a:t>
            </a:r>
          </a:p>
        </p:txBody>
      </p:sp>
      <p:sp>
        <p:nvSpPr>
          <p:cNvPr id="10" name="Title Placeholder 9">
            <a:extLst>
              <a:ext uri="{FF2B5EF4-FFF2-40B4-BE49-F238E27FC236}">
                <a16:creationId xmlns:a16="http://schemas.microsoft.com/office/drawing/2014/main" id="{CBED9EA8-3A77-FB4B-BD10-9131367DCF31}"/>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GB"/>
              <a:t>Click to edit Master title style</a:t>
            </a:r>
            <a:endParaRPr lang="en-US"/>
          </a:p>
        </p:txBody>
      </p:sp>
    </p:spTree>
    <p:extLst>
      <p:ext uri="{BB962C8B-B14F-4D97-AF65-F5344CB8AC3E}">
        <p14:creationId xmlns:p14="http://schemas.microsoft.com/office/powerpoint/2010/main" val="532299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Clr>
          <a:srgbClr val="0000C0"/>
        </a:buClr>
        <a:buSzPct val="100000"/>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C000"/>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2F6C0B2-5630-0141-9671-3BCAF22D708D}"/>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5EF0E5BA-3383-9540-A4DE-DA689A28A235}"/>
              </a:ext>
            </a:extLst>
          </p:cNvPr>
          <p:cNvSpPr>
            <a:spLocks noGrp="1"/>
          </p:cNvSpPr>
          <p:nvPr>
            <p:ph type="body" idx="1"/>
          </p:nvPr>
        </p:nvSpPr>
        <p:spPr>
          <a:xfrm>
            <a:off x="628650" y="1825625"/>
            <a:ext cx="7886700" cy="3619599"/>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7" name="Picture 6" descr="Hodder branding.jpg">
            <a:extLst>
              <a:ext uri="{FF2B5EF4-FFF2-40B4-BE49-F238E27FC236}">
                <a16:creationId xmlns:a16="http://schemas.microsoft.com/office/drawing/2014/main" id="{7AAF5588-1DB5-9445-AFEA-DB342B3B0629}"/>
              </a:ext>
            </a:extLst>
          </p:cNvPr>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
        <p:nvSpPr>
          <p:cNvPr id="8" name="TextBox 7">
            <a:extLst>
              <a:ext uri="{FF2B5EF4-FFF2-40B4-BE49-F238E27FC236}">
                <a16:creationId xmlns:a16="http://schemas.microsoft.com/office/drawing/2014/main" id="{1458823D-84EF-5F49-B430-0521D99B7F0E}"/>
              </a:ext>
            </a:extLst>
          </p:cNvPr>
          <p:cNvSpPr txBox="1"/>
          <p:nvPr userDrawn="1"/>
        </p:nvSpPr>
        <p:spPr>
          <a:xfrm>
            <a:off x="611560" y="6309320"/>
            <a:ext cx="2016224" cy="184666"/>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en-US" sz="1200" dirty="0">
                <a:solidFill>
                  <a:schemeClr val="bg1">
                    <a:lumMod val="95000"/>
                  </a:schemeClr>
                </a:solidFill>
                <a:latin typeface="Helvetica"/>
                <a:cs typeface="Helvetica"/>
              </a:rPr>
              <a:t>© Katherine </a:t>
            </a:r>
            <a:r>
              <a:rPr lang="en-US" altLang="en-US" sz="1200" dirty="0" err="1">
                <a:solidFill>
                  <a:schemeClr val="bg1">
                    <a:lumMod val="95000"/>
                  </a:schemeClr>
                </a:solidFill>
                <a:latin typeface="Helvetica"/>
                <a:cs typeface="Helvetica"/>
              </a:rPr>
              <a:t>Muncaster</a:t>
            </a:r>
            <a:r>
              <a:rPr lang="en-US" altLang="en-US" sz="1200" dirty="0">
                <a:solidFill>
                  <a:schemeClr val="bg1">
                    <a:lumMod val="95000"/>
                  </a:schemeClr>
                </a:solidFill>
                <a:latin typeface="Helvetica"/>
                <a:cs typeface="Helvetica"/>
              </a:rPr>
              <a:t> 2020</a:t>
            </a:r>
          </a:p>
        </p:txBody>
      </p:sp>
    </p:spTree>
    <p:extLst>
      <p:ext uri="{BB962C8B-B14F-4D97-AF65-F5344CB8AC3E}">
        <p14:creationId xmlns:p14="http://schemas.microsoft.com/office/powerpoint/2010/main" val="2552246759"/>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26h02O1B3eo"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yS-oZLHRK1Y&amp;feature=search"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GB" sz="6600" b="1" dirty="0">
                <a:solidFill>
                  <a:srgbClr val="0000C0"/>
                </a:solidFill>
              </a:rPr>
              <a:t>Developing a </a:t>
            </a:r>
            <a:br>
              <a:rPr lang="en-GB" sz="6600" b="1" dirty="0">
                <a:solidFill>
                  <a:srgbClr val="0000C0"/>
                </a:solidFill>
              </a:rPr>
            </a:br>
            <a:r>
              <a:rPr lang="en-GB" sz="6600" b="1" dirty="0">
                <a:solidFill>
                  <a:srgbClr val="0000C0"/>
                </a:solidFill>
              </a:rPr>
              <a:t>Growth Mindset</a:t>
            </a:r>
          </a:p>
        </p:txBody>
      </p:sp>
      <p:sp>
        <p:nvSpPr>
          <p:cNvPr id="3" name="Subtitle 2"/>
          <p:cNvSpPr>
            <a:spLocks noGrp="1"/>
          </p:cNvSpPr>
          <p:nvPr>
            <p:ph type="subTitle" idx="1"/>
          </p:nvPr>
        </p:nvSpPr>
        <p:spPr>
          <a:xfrm>
            <a:off x="1143000" y="3628161"/>
            <a:ext cx="6858000" cy="625624"/>
          </a:xfrm>
        </p:spPr>
        <p:txBody>
          <a:bodyPr>
            <a:normAutofit lnSpcReduction="10000"/>
          </a:bodyPr>
          <a:lstStyle/>
          <a:p>
            <a:r>
              <a:rPr lang="en-GB" sz="4000" dirty="0">
                <a:solidFill>
                  <a:schemeClr val="tx1"/>
                </a:solidFill>
                <a:latin typeface="+mj-lt"/>
              </a:rPr>
              <a:t>Katherine </a:t>
            </a:r>
            <a:r>
              <a:rPr lang="en-GB" sz="4000" dirty="0" err="1">
                <a:solidFill>
                  <a:schemeClr val="tx1"/>
                </a:solidFill>
                <a:latin typeface="+mj-lt"/>
              </a:rPr>
              <a:t>Muncaster</a:t>
            </a:r>
            <a:endParaRPr lang="en-GB" sz="4000" dirty="0">
              <a:solidFill>
                <a:schemeClr val="tx1"/>
              </a:solidFill>
              <a:latin typeface="+mj-lt"/>
            </a:endParaRPr>
          </a:p>
        </p:txBody>
      </p:sp>
      <p:sp>
        <p:nvSpPr>
          <p:cNvPr id="4" name="Title 1"/>
          <p:cNvSpPr txBox="1">
            <a:spLocks/>
          </p:cNvSpPr>
          <p:nvPr/>
        </p:nvSpPr>
        <p:spPr>
          <a:xfrm>
            <a:off x="685800" y="4371983"/>
            <a:ext cx="7772400" cy="722155"/>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a:solidFill>
                  <a:schemeClr val="bg1"/>
                </a:solidFill>
                <a:latin typeface="+mn-lt"/>
              </a:rPr>
              <a:t>Staff meeting</a:t>
            </a:r>
          </a:p>
        </p:txBody>
      </p:sp>
      <p:sp>
        <p:nvSpPr>
          <p:cNvPr id="5" name="Rectangle 4"/>
          <p:cNvSpPr/>
          <p:nvPr/>
        </p:nvSpPr>
        <p:spPr>
          <a:xfrm>
            <a:off x="395536" y="404664"/>
            <a:ext cx="8276456" cy="59046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160682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5"/>
            <a:ext cx="7772400" cy="576063"/>
          </a:xfrm>
        </p:spPr>
        <p:txBody>
          <a:bodyPr>
            <a:normAutofit fontScale="90000"/>
          </a:bodyPr>
          <a:lstStyle/>
          <a:p>
            <a:r>
              <a:rPr lang="en-GB" dirty="0"/>
              <a:t>Mindsets: not just intellect</a:t>
            </a:r>
            <a:endParaRPr lang="en-GB" sz="3600" dirty="0"/>
          </a:p>
        </p:txBody>
      </p:sp>
      <p:sp>
        <p:nvSpPr>
          <p:cNvPr id="4" name="Title 1"/>
          <p:cNvSpPr txBox="1">
            <a:spLocks/>
          </p:cNvSpPr>
          <p:nvPr/>
        </p:nvSpPr>
        <p:spPr>
          <a:xfrm>
            <a:off x="814022" y="1196752"/>
            <a:ext cx="7515956" cy="38884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dirty="0">
                <a:latin typeface="+mn-lt"/>
                <a:cs typeface="Arial" charset="0"/>
              </a:rPr>
              <a:t>People embrace fixed or growth </a:t>
            </a:r>
            <a:r>
              <a:rPr lang="en-GB" sz="2800" dirty="0" err="1">
                <a:latin typeface="+mn-lt"/>
                <a:cs typeface="Arial" charset="0"/>
              </a:rPr>
              <a:t>mindsets</a:t>
            </a:r>
            <a:r>
              <a:rPr lang="en-GB" sz="2800" dirty="0">
                <a:latin typeface="+mn-lt"/>
                <a:cs typeface="Arial" charset="0"/>
              </a:rPr>
              <a:t> about </a:t>
            </a:r>
            <a:r>
              <a:rPr lang="en-GB" sz="2800" b="1" dirty="0">
                <a:latin typeface="+mn-lt"/>
                <a:cs typeface="Arial" charset="0"/>
              </a:rPr>
              <a:t>all</a:t>
            </a:r>
            <a:r>
              <a:rPr lang="en-GB" sz="2800" dirty="0">
                <a:latin typeface="+mn-lt"/>
                <a:cs typeface="Arial" charset="0"/>
              </a:rPr>
              <a:t> of their qualities, not just intelligence. Many people believe that our other qualities – creativity, artistic ability, athleticism, personality traits – are qualities with which we are born … or not. However, Dweck asserts that any and all of these qualities can be cultivated.</a:t>
            </a:r>
          </a:p>
          <a:p>
            <a:pPr algn="l"/>
            <a:endParaRPr lang="en-GB" sz="2800" dirty="0">
              <a:latin typeface="+mn-lt"/>
              <a:cs typeface="Arial" charset="0"/>
            </a:endParaRPr>
          </a:p>
          <a:p>
            <a:pPr algn="l"/>
            <a:r>
              <a:rPr lang="en-GB" sz="2800" dirty="0">
                <a:latin typeface="+mn-lt"/>
                <a:cs typeface="Arial" charset="0"/>
              </a:rPr>
              <a:t>You don’t see unmotivated babies!</a:t>
            </a:r>
          </a:p>
        </p:txBody>
      </p:sp>
    </p:spTree>
    <p:extLst>
      <p:ext uri="{BB962C8B-B14F-4D97-AF65-F5344CB8AC3E}">
        <p14:creationId xmlns:p14="http://schemas.microsoft.com/office/powerpoint/2010/main" val="3995626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rmAutofit fontScale="90000"/>
          </a:bodyPr>
          <a:lstStyle/>
          <a:p>
            <a:r>
              <a:rPr lang="en-GB" dirty="0"/>
              <a:t>When do you feel smart?</a:t>
            </a:r>
            <a:endParaRPr lang="en-GB" sz="3600" dirty="0"/>
          </a:p>
        </p:txBody>
      </p:sp>
      <p:sp>
        <p:nvSpPr>
          <p:cNvPr id="4" name="Title 1"/>
          <p:cNvSpPr txBox="1">
            <a:spLocks/>
          </p:cNvSpPr>
          <p:nvPr/>
        </p:nvSpPr>
        <p:spPr>
          <a:xfrm>
            <a:off x="467544" y="980728"/>
            <a:ext cx="3960440" cy="424847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dirty="0">
                <a:latin typeface="+mn-lt"/>
              </a:rPr>
              <a:t>Fixed </a:t>
            </a:r>
            <a:r>
              <a:rPr lang="en-GB" sz="2800" dirty="0" err="1">
                <a:latin typeface="+mn-lt"/>
              </a:rPr>
              <a:t>mindset</a:t>
            </a:r>
            <a:r>
              <a:rPr lang="en-GB" sz="2800" dirty="0">
                <a:latin typeface="+mn-lt"/>
              </a:rPr>
              <a:t>:</a:t>
            </a:r>
          </a:p>
          <a:p>
            <a:pPr algn="l"/>
            <a:endParaRPr lang="en-GB" sz="2800" dirty="0">
              <a:latin typeface="+mn-lt"/>
            </a:endParaRPr>
          </a:p>
          <a:p>
            <a:pPr marL="457200" indent="-457200" algn="l">
              <a:buClr>
                <a:srgbClr val="0000C0"/>
              </a:buClr>
              <a:buFont typeface="Arial" panose="020B0604020202020204" pitchFamily="34" charset="0"/>
              <a:buChar char="•"/>
            </a:pPr>
            <a:r>
              <a:rPr lang="en-GB" sz="2800" dirty="0">
                <a:latin typeface="+mn-lt"/>
              </a:rPr>
              <a:t>‘When I don’t make any mistakes.’</a:t>
            </a:r>
          </a:p>
          <a:p>
            <a:pPr marL="457200" indent="-457200" algn="l">
              <a:buClr>
                <a:srgbClr val="0000C0"/>
              </a:buClr>
              <a:buFont typeface="Arial" panose="020B0604020202020204" pitchFamily="34" charset="0"/>
              <a:buChar char="•"/>
            </a:pPr>
            <a:r>
              <a:rPr lang="en-GB" sz="2800" dirty="0">
                <a:latin typeface="+mn-lt"/>
              </a:rPr>
              <a:t>‘It’s when I finish first and it’s perfect.’</a:t>
            </a:r>
          </a:p>
          <a:p>
            <a:pPr marL="457200" indent="-457200" algn="l">
              <a:buClr>
                <a:srgbClr val="0000C0"/>
              </a:buClr>
              <a:buFont typeface="Arial" panose="020B0604020202020204" pitchFamily="34" charset="0"/>
              <a:buChar char="•"/>
            </a:pPr>
            <a:r>
              <a:rPr lang="en-GB" sz="2800" dirty="0">
                <a:latin typeface="+mn-lt"/>
              </a:rPr>
              <a:t>‘When something is easy for me and others can’t do it.’</a:t>
            </a:r>
          </a:p>
        </p:txBody>
      </p:sp>
      <p:sp>
        <p:nvSpPr>
          <p:cNvPr id="10" name="Title 1">
            <a:extLst>
              <a:ext uri="{FF2B5EF4-FFF2-40B4-BE49-F238E27FC236}">
                <a16:creationId xmlns:a16="http://schemas.microsoft.com/office/drawing/2014/main" id="{33E54B3B-E050-0940-9592-E24EC51A4C1F}"/>
              </a:ext>
            </a:extLst>
          </p:cNvPr>
          <p:cNvSpPr txBox="1">
            <a:spLocks/>
          </p:cNvSpPr>
          <p:nvPr/>
        </p:nvSpPr>
        <p:spPr>
          <a:xfrm>
            <a:off x="4427984" y="980729"/>
            <a:ext cx="4392488" cy="424847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dirty="0"/>
              <a:t>Growth mindset:</a:t>
            </a:r>
          </a:p>
          <a:p>
            <a:pPr algn="l"/>
            <a:endParaRPr lang="en-GB" sz="2800" dirty="0"/>
          </a:p>
          <a:p>
            <a:pPr marL="457200" indent="-457200" algn="l">
              <a:buClr>
                <a:srgbClr val="0000C0"/>
              </a:buClr>
              <a:buFont typeface="Arial" panose="020B0604020202020204" pitchFamily="34" charset="0"/>
              <a:buChar char="•"/>
            </a:pPr>
            <a:r>
              <a:rPr lang="en-GB" sz="2800" dirty="0"/>
              <a:t>‘When it’s really hard, and I try hard, and I can do something I couldn’t before.’</a:t>
            </a:r>
          </a:p>
          <a:p>
            <a:pPr marL="457200" indent="-457200" algn="l">
              <a:buClr>
                <a:srgbClr val="0000C0"/>
              </a:buClr>
              <a:buFont typeface="Arial" panose="020B0604020202020204" pitchFamily="34" charset="0"/>
              <a:buChar char="•"/>
            </a:pPr>
            <a:r>
              <a:rPr lang="en-GB" sz="2800" dirty="0"/>
              <a:t>‘When I work on something for a long time and finally figure it out.’</a:t>
            </a:r>
          </a:p>
        </p:txBody>
      </p:sp>
    </p:spTree>
    <p:extLst>
      <p:ext uri="{BB962C8B-B14F-4D97-AF65-F5344CB8AC3E}">
        <p14:creationId xmlns:p14="http://schemas.microsoft.com/office/powerpoint/2010/main" val="39956265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5"/>
            <a:ext cx="7772400" cy="576063"/>
          </a:xfrm>
        </p:spPr>
        <p:txBody>
          <a:bodyPr>
            <a:normAutofit fontScale="90000"/>
          </a:bodyPr>
          <a:lstStyle/>
          <a:p>
            <a:r>
              <a:rPr lang="en-GB" dirty="0"/>
              <a:t>What’s the big deal?</a:t>
            </a:r>
            <a:endParaRPr lang="en-GB" sz="3600" dirty="0"/>
          </a:p>
        </p:txBody>
      </p:sp>
      <p:sp>
        <p:nvSpPr>
          <p:cNvPr id="4" name="Title 1"/>
          <p:cNvSpPr txBox="1">
            <a:spLocks/>
          </p:cNvSpPr>
          <p:nvPr/>
        </p:nvSpPr>
        <p:spPr>
          <a:xfrm>
            <a:off x="685800" y="1124744"/>
            <a:ext cx="7772400" cy="38164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dirty="0">
                <a:latin typeface="+mn-lt"/>
                <a:cs typeface="Arial" charset="0"/>
              </a:rPr>
              <a:t>Fixed-mindset thinking results in:</a:t>
            </a:r>
          </a:p>
          <a:p>
            <a:pPr algn="l"/>
            <a:endParaRPr lang="en-GB" sz="2800" dirty="0">
              <a:latin typeface="+mn-lt"/>
              <a:cs typeface="Arial" charset="0"/>
            </a:endParaRPr>
          </a:p>
          <a:p>
            <a:pPr marL="457200" indent="-457200" algn="l">
              <a:buClr>
                <a:srgbClr val="0000C0"/>
              </a:buClr>
              <a:buFont typeface="Arial" panose="020B0604020202020204" pitchFamily="34" charset="0"/>
              <a:buChar char="•"/>
            </a:pPr>
            <a:r>
              <a:rPr lang="en-GB" sz="2800" dirty="0">
                <a:latin typeface="+mn-lt"/>
                <a:cs typeface="Arial" charset="0"/>
              </a:rPr>
              <a:t>a false sense of superiority, undermined by a deep sense of self-doubt</a:t>
            </a:r>
          </a:p>
          <a:p>
            <a:pPr marL="457200" indent="-457200" algn="l">
              <a:buClr>
                <a:srgbClr val="0000C0"/>
              </a:buClr>
              <a:buFont typeface="Arial" panose="020B0604020202020204" pitchFamily="34" charset="0"/>
              <a:buChar char="•"/>
            </a:pPr>
            <a:r>
              <a:rPr lang="en-GB" sz="2800" dirty="0">
                <a:latin typeface="+mn-lt"/>
                <a:cs typeface="Arial" charset="0"/>
              </a:rPr>
              <a:t>a fear of failure; refusal to take risks</a:t>
            </a:r>
          </a:p>
          <a:p>
            <a:pPr marL="457200" indent="-457200" algn="l">
              <a:buClr>
                <a:srgbClr val="0000C0"/>
              </a:buClr>
              <a:buFont typeface="Arial" panose="020B0604020202020204" pitchFamily="34" charset="0"/>
              <a:buChar char="•"/>
            </a:pPr>
            <a:r>
              <a:rPr lang="en-GB" sz="2800" dirty="0">
                <a:latin typeface="+mn-lt"/>
                <a:cs typeface="Arial" charset="0"/>
              </a:rPr>
              <a:t>a feeling that failure permanently defines you as a loser</a:t>
            </a:r>
          </a:p>
          <a:p>
            <a:pPr marL="457200" indent="-457200" algn="l">
              <a:buClr>
                <a:srgbClr val="0000C0"/>
              </a:buClr>
              <a:buFont typeface="Arial" panose="020B0604020202020204" pitchFamily="34" charset="0"/>
              <a:buChar char="•"/>
            </a:pPr>
            <a:r>
              <a:rPr lang="en-GB" sz="2800" dirty="0">
                <a:latin typeface="+mn-lt"/>
                <a:cs typeface="Arial" charset="0"/>
              </a:rPr>
              <a:t>a need to prove yourself again and again.</a:t>
            </a:r>
            <a:endParaRPr lang="en-GB" sz="2800" dirty="0">
              <a:latin typeface="+mn-lt"/>
            </a:endParaRPr>
          </a:p>
        </p:txBody>
      </p:sp>
    </p:spTree>
    <p:extLst>
      <p:ext uri="{BB962C8B-B14F-4D97-AF65-F5344CB8AC3E}">
        <p14:creationId xmlns:p14="http://schemas.microsoft.com/office/powerpoint/2010/main" val="3995626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rmAutofit fontScale="90000"/>
          </a:bodyPr>
          <a:lstStyle/>
          <a:p>
            <a:r>
              <a:rPr lang="en-GB" dirty="0"/>
              <a:t>Growth mindset</a:t>
            </a:r>
            <a:endParaRPr lang="en-GB" sz="3600" dirty="0"/>
          </a:p>
        </p:txBody>
      </p:sp>
      <p:sp>
        <p:nvSpPr>
          <p:cNvPr id="4" name="Title 1"/>
          <p:cNvSpPr txBox="1">
            <a:spLocks/>
          </p:cNvSpPr>
          <p:nvPr/>
        </p:nvSpPr>
        <p:spPr>
          <a:xfrm>
            <a:off x="685800" y="1014427"/>
            <a:ext cx="7772400" cy="41044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dirty="0">
                <a:latin typeface="+mn-lt"/>
                <a:cs typeface="Arial" charset="0"/>
              </a:rPr>
              <a:t>Growth-mindset thinking results in:</a:t>
            </a:r>
          </a:p>
          <a:p>
            <a:pPr algn="l"/>
            <a:endParaRPr lang="en-GB" sz="2800" dirty="0">
              <a:latin typeface="+mn-lt"/>
              <a:cs typeface="Arial" charset="0"/>
            </a:endParaRPr>
          </a:p>
          <a:p>
            <a:pPr marL="457200" indent="-457200" algn="l">
              <a:buClr>
                <a:srgbClr val="0000C0"/>
              </a:buClr>
              <a:buFont typeface="Arial" panose="020B0604020202020204" pitchFamily="34" charset="0"/>
              <a:buChar char="•"/>
            </a:pPr>
            <a:r>
              <a:rPr lang="en-GB" sz="2800" dirty="0">
                <a:latin typeface="+mn-lt"/>
                <a:cs typeface="Arial" charset="0"/>
              </a:rPr>
              <a:t>a love for learning and self-improvement</a:t>
            </a:r>
          </a:p>
          <a:p>
            <a:pPr marL="457200" indent="-457200" algn="l">
              <a:buClr>
                <a:srgbClr val="0000C0"/>
              </a:buClr>
              <a:buFont typeface="Arial" panose="020B0604020202020204" pitchFamily="34" charset="0"/>
              <a:buChar char="•"/>
            </a:pPr>
            <a:r>
              <a:rPr lang="en-GB" sz="2800" dirty="0">
                <a:latin typeface="+mn-lt"/>
                <a:cs typeface="Arial" charset="0"/>
              </a:rPr>
              <a:t>a desire to be challenged</a:t>
            </a:r>
          </a:p>
          <a:p>
            <a:pPr marL="457200" indent="-457200" algn="l">
              <a:buClr>
                <a:srgbClr val="0000C0"/>
              </a:buClr>
              <a:buFont typeface="Arial" panose="020B0604020202020204" pitchFamily="34" charset="0"/>
              <a:buChar char="•"/>
            </a:pPr>
            <a:r>
              <a:rPr lang="en-GB" sz="2800" dirty="0">
                <a:latin typeface="+mn-lt"/>
                <a:cs typeface="Arial" charset="0"/>
              </a:rPr>
              <a:t>a willingness to work for positive results</a:t>
            </a:r>
          </a:p>
          <a:p>
            <a:pPr marL="457200" indent="-457200" algn="l">
              <a:buClr>
                <a:srgbClr val="0000C0"/>
              </a:buClr>
              <a:buFont typeface="Arial" panose="020B0604020202020204" pitchFamily="34" charset="0"/>
              <a:buChar char="•"/>
            </a:pPr>
            <a:r>
              <a:rPr lang="en-GB" sz="2800" dirty="0">
                <a:latin typeface="+mn-lt"/>
                <a:cs typeface="Arial" charset="0"/>
              </a:rPr>
              <a:t>a belief that you can control the outcomes in your life with effort and practice</a:t>
            </a:r>
          </a:p>
          <a:p>
            <a:pPr marL="457200" indent="-457200" algn="l">
              <a:buClr>
                <a:srgbClr val="0000C0"/>
              </a:buClr>
              <a:buFont typeface="Arial" panose="020B0604020202020204" pitchFamily="34" charset="0"/>
              <a:buChar char="•"/>
            </a:pPr>
            <a:r>
              <a:rPr lang="en-GB" sz="2800" dirty="0">
                <a:latin typeface="+mn-lt"/>
                <a:cs typeface="Arial" charset="0"/>
              </a:rPr>
              <a:t>the ability to learn from mistakes and failures</a:t>
            </a:r>
          </a:p>
          <a:p>
            <a:pPr marL="457200" indent="-457200" algn="l">
              <a:buClr>
                <a:srgbClr val="0000C0"/>
              </a:buClr>
              <a:buFont typeface="Arial" panose="020B0604020202020204" pitchFamily="34" charset="0"/>
              <a:buChar char="•"/>
            </a:pPr>
            <a:r>
              <a:rPr lang="en-GB" sz="2800" dirty="0">
                <a:latin typeface="+mn-lt"/>
                <a:cs typeface="Arial" charset="0"/>
              </a:rPr>
              <a:t>emotional resilience.</a:t>
            </a:r>
            <a:endParaRPr lang="en-GB" sz="2800" dirty="0">
              <a:latin typeface="+mn-lt"/>
            </a:endParaRPr>
          </a:p>
        </p:txBody>
      </p:sp>
    </p:spTree>
    <p:extLst>
      <p:ext uri="{BB962C8B-B14F-4D97-AF65-F5344CB8AC3E}">
        <p14:creationId xmlns:p14="http://schemas.microsoft.com/office/powerpoint/2010/main" val="3438214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1224136"/>
          </a:xfrm>
        </p:spPr>
        <p:txBody>
          <a:bodyPr>
            <a:noAutofit/>
          </a:bodyPr>
          <a:lstStyle/>
          <a:p>
            <a:r>
              <a:rPr lang="en-GB" sz="4000" dirty="0"/>
              <a:t>Why should you teach growth </a:t>
            </a:r>
            <a:r>
              <a:rPr lang="en-GB" sz="4000" dirty="0" err="1"/>
              <a:t>mindsets</a:t>
            </a:r>
            <a:r>
              <a:rPr lang="en-GB" sz="4000" dirty="0"/>
              <a:t> to children?</a:t>
            </a:r>
          </a:p>
        </p:txBody>
      </p:sp>
      <p:sp>
        <p:nvSpPr>
          <p:cNvPr id="4" name="Title 1"/>
          <p:cNvSpPr txBox="1">
            <a:spLocks/>
          </p:cNvSpPr>
          <p:nvPr/>
        </p:nvSpPr>
        <p:spPr>
          <a:xfrm>
            <a:off x="685800" y="1584664"/>
            <a:ext cx="7772400" cy="360039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Clr>
                <a:srgbClr val="0000C0"/>
              </a:buClr>
              <a:buFont typeface="Arial" panose="020B0604020202020204" pitchFamily="34" charset="0"/>
              <a:buChar char="•"/>
            </a:pPr>
            <a:r>
              <a:rPr lang="en-GB" sz="2800" dirty="0">
                <a:latin typeface="+mn-lt"/>
              </a:rPr>
              <a:t>Research shows that students make greater academic progress if they embrace the growth mindset concept.</a:t>
            </a:r>
          </a:p>
          <a:p>
            <a:pPr marL="457200" indent="-457200" algn="l">
              <a:buClr>
                <a:srgbClr val="0000C0"/>
              </a:buClr>
              <a:buFont typeface="Arial" panose="020B0604020202020204" pitchFamily="34" charset="0"/>
              <a:buChar char="•"/>
            </a:pPr>
            <a:r>
              <a:rPr lang="en-GB" sz="2800" dirty="0">
                <a:latin typeface="+mn-lt"/>
              </a:rPr>
              <a:t>It helps to create independent learners.</a:t>
            </a:r>
          </a:p>
          <a:p>
            <a:pPr marL="457200" indent="-457200" algn="l">
              <a:buClr>
                <a:srgbClr val="0000C0"/>
              </a:buClr>
              <a:buFont typeface="Arial" panose="020B0604020202020204" pitchFamily="34" charset="0"/>
              <a:buChar char="•"/>
            </a:pPr>
            <a:r>
              <a:rPr lang="en-GB" sz="2800" dirty="0">
                <a:latin typeface="+mn-lt"/>
              </a:rPr>
              <a:t>It builds resilience and lifelong learners.</a:t>
            </a:r>
          </a:p>
          <a:p>
            <a:pPr marL="457200" indent="-457200" algn="l">
              <a:buClr>
                <a:srgbClr val="0000C0"/>
              </a:buClr>
              <a:buFont typeface="Arial" panose="020B0604020202020204" pitchFamily="34" charset="0"/>
              <a:buChar char="•"/>
            </a:pPr>
            <a:r>
              <a:rPr lang="en-GB" sz="2800" dirty="0">
                <a:latin typeface="+mn-lt"/>
              </a:rPr>
              <a:t>It creates a collaborative culture in the classroom where everyone is supported.</a:t>
            </a:r>
          </a:p>
        </p:txBody>
      </p:sp>
    </p:spTree>
    <p:extLst>
      <p:ext uri="{BB962C8B-B14F-4D97-AF65-F5344CB8AC3E}">
        <p14:creationId xmlns:p14="http://schemas.microsoft.com/office/powerpoint/2010/main" val="3995626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5"/>
            <a:ext cx="7772400" cy="1224135"/>
          </a:xfrm>
        </p:spPr>
        <p:txBody>
          <a:bodyPr>
            <a:noAutofit/>
          </a:bodyPr>
          <a:lstStyle/>
          <a:p>
            <a:r>
              <a:rPr lang="en-GB" sz="4000" dirty="0"/>
              <a:t>Why should you teach growth </a:t>
            </a:r>
            <a:r>
              <a:rPr lang="en-GB" sz="4000" dirty="0" err="1"/>
              <a:t>mindsets</a:t>
            </a:r>
            <a:r>
              <a:rPr lang="en-GB" sz="4000" dirty="0"/>
              <a:t> to children?</a:t>
            </a:r>
          </a:p>
        </p:txBody>
      </p:sp>
      <p:sp>
        <p:nvSpPr>
          <p:cNvPr id="4" name="Title 1"/>
          <p:cNvSpPr txBox="1">
            <a:spLocks/>
          </p:cNvSpPr>
          <p:nvPr/>
        </p:nvSpPr>
        <p:spPr>
          <a:xfrm>
            <a:off x="685800" y="1628800"/>
            <a:ext cx="7772400" cy="352839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Clr>
                <a:srgbClr val="0000C0"/>
              </a:buClr>
              <a:buFont typeface="Arial" panose="020B0604020202020204" pitchFamily="34" charset="0"/>
              <a:buChar char="•"/>
            </a:pPr>
            <a:r>
              <a:rPr lang="en-GB" sz="2800" dirty="0">
                <a:latin typeface="+mn-lt"/>
              </a:rPr>
              <a:t>It improves behaviour in the classroom.</a:t>
            </a:r>
          </a:p>
          <a:p>
            <a:pPr marL="457200" indent="-457200" algn="l">
              <a:buClr>
                <a:srgbClr val="0000C0"/>
              </a:buClr>
              <a:buFont typeface="Arial" panose="020B0604020202020204" pitchFamily="34" charset="0"/>
              <a:buChar char="•"/>
            </a:pPr>
            <a:r>
              <a:rPr lang="en-GB" sz="2800" dirty="0">
                <a:latin typeface="+mn-lt"/>
              </a:rPr>
              <a:t>It helps girls to make greater progress in mathematics as they begin to take risks, make mistakes and learn from them.</a:t>
            </a:r>
          </a:p>
          <a:p>
            <a:pPr marL="457200" indent="-457200" algn="l">
              <a:buClr>
                <a:srgbClr val="0000C0"/>
              </a:buClr>
              <a:buFont typeface="Arial" panose="020B0604020202020204" pitchFamily="34" charset="0"/>
              <a:buChar char="•"/>
            </a:pPr>
            <a:r>
              <a:rPr lang="en-GB" sz="2800" dirty="0">
                <a:latin typeface="+mn-lt"/>
              </a:rPr>
              <a:t>It helps to engage boys further in literacy and writing in particular.</a:t>
            </a:r>
          </a:p>
          <a:p>
            <a:pPr marL="457200" indent="-457200" algn="l">
              <a:buClr>
                <a:srgbClr val="0000C0"/>
              </a:buClr>
              <a:buFont typeface="Arial" panose="020B0604020202020204" pitchFamily="34" charset="0"/>
              <a:buChar char="•"/>
            </a:pPr>
            <a:r>
              <a:rPr lang="en-GB" sz="2800" dirty="0">
                <a:latin typeface="+mn-lt"/>
              </a:rPr>
              <a:t>It effectively prepares children for our complex, ever-changing world.</a:t>
            </a:r>
          </a:p>
        </p:txBody>
      </p:sp>
    </p:spTree>
    <p:extLst>
      <p:ext uri="{BB962C8B-B14F-4D97-AF65-F5344CB8AC3E}">
        <p14:creationId xmlns:p14="http://schemas.microsoft.com/office/powerpoint/2010/main" val="22348389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rmAutofit fontScale="90000"/>
          </a:bodyPr>
          <a:lstStyle/>
          <a:p>
            <a:r>
              <a:rPr lang="en-GB" dirty="0"/>
              <a:t>Prerequisites</a:t>
            </a:r>
            <a:endParaRPr lang="en-GB" sz="3600" dirty="0"/>
          </a:p>
        </p:txBody>
      </p:sp>
      <p:sp>
        <p:nvSpPr>
          <p:cNvPr id="4" name="Title 1"/>
          <p:cNvSpPr txBox="1">
            <a:spLocks/>
          </p:cNvSpPr>
          <p:nvPr/>
        </p:nvSpPr>
        <p:spPr>
          <a:xfrm>
            <a:off x="502144" y="1015883"/>
            <a:ext cx="8035183" cy="424847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Clr>
                <a:srgbClr val="0000C0"/>
              </a:buClr>
              <a:buFont typeface="Arial" panose="020B0604020202020204" pitchFamily="34" charset="0"/>
              <a:buChar char="•"/>
            </a:pPr>
            <a:r>
              <a:rPr lang="en-GB" sz="2800" dirty="0">
                <a:latin typeface="+mn-lt"/>
              </a:rPr>
              <a:t>The use of ‘talk partners’ that change on a regular basis should be established in school.</a:t>
            </a:r>
          </a:p>
          <a:p>
            <a:pPr marL="457200" indent="-457200" algn="l">
              <a:buClr>
                <a:srgbClr val="0000C0"/>
              </a:buClr>
              <a:buFont typeface="Arial" panose="020B0604020202020204" pitchFamily="34" charset="0"/>
              <a:buChar char="•"/>
            </a:pPr>
            <a:r>
              <a:rPr lang="en-GB" sz="2800" dirty="0">
                <a:latin typeface="+mn-lt"/>
              </a:rPr>
              <a:t>Talk should be used as a vehicle for effective learning.</a:t>
            </a:r>
          </a:p>
          <a:p>
            <a:pPr marL="457200" indent="-457200" algn="l">
              <a:buClr>
                <a:srgbClr val="0000C0"/>
              </a:buClr>
              <a:buFont typeface="Arial" panose="020B0604020202020204" pitchFamily="34" charset="0"/>
              <a:buChar char="•"/>
            </a:pPr>
            <a:r>
              <a:rPr lang="en-GB" sz="2800" dirty="0">
                <a:latin typeface="+mn-lt"/>
              </a:rPr>
              <a:t>Teachers need to develop themselves as facilitators of learning.</a:t>
            </a:r>
          </a:p>
          <a:p>
            <a:pPr marL="457200" indent="-457200" algn="l">
              <a:buClr>
                <a:srgbClr val="0000C0"/>
              </a:buClr>
              <a:buFont typeface="Arial" panose="020B0604020202020204" pitchFamily="34" charset="0"/>
              <a:buChar char="•"/>
            </a:pPr>
            <a:r>
              <a:rPr lang="en-GB" sz="2800" dirty="0">
                <a:latin typeface="+mn-lt"/>
              </a:rPr>
              <a:t>Teachers should be open and honest with children.</a:t>
            </a:r>
          </a:p>
          <a:p>
            <a:pPr marL="457200" indent="-457200" algn="l">
              <a:buClr>
                <a:srgbClr val="0000C0"/>
              </a:buClr>
              <a:buFont typeface="Arial" panose="020B0604020202020204" pitchFamily="34" charset="0"/>
              <a:buChar char="•"/>
            </a:pPr>
            <a:r>
              <a:rPr lang="en-GB" sz="2800" dirty="0">
                <a:latin typeface="+mn-lt"/>
              </a:rPr>
              <a:t>Child-generated success criteria should be embedded.</a:t>
            </a:r>
          </a:p>
        </p:txBody>
      </p:sp>
    </p:spTree>
    <p:extLst>
      <p:ext uri="{BB962C8B-B14F-4D97-AF65-F5344CB8AC3E}">
        <p14:creationId xmlns:p14="http://schemas.microsoft.com/office/powerpoint/2010/main" val="5120326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404665"/>
            <a:ext cx="8208912" cy="576063"/>
          </a:xfrm>
        </p:spPr>
        <p:txBody>
          <a:bodyPr>
            <a:normAutofit fontScale="90000"/>
          </a:bodyPr>
          <a:lstStyle/>
          <a:p>
            <a:r>
              <a:rPr lang="en-GB" dirty="0"/>
              <a:t>Growth </a:t>
            </a:r>
            <a:r>
              <a:rPr lang="en-GB" dirty="0" err="1"/>
              <a:t>mindset</a:t>
            </a:r>
            <a:r>
              <a:rPr lang="en-GB" dirty="0"/>
              <a:t> in the classroom</a:t>
            </a:r>
            <a:endParaRPr lang="en-GB" sz="3600" dirty="0"/>
          </a:p>
        </p:txBody>
      </p:sp>
      <p:sp>
        <p:nvSpPr>
          <p:cNvPr id="13" name="Title 1">
            <a:extLst>
              <a:ext uri="{FF2B5EF4-FFF2-40B4-BE49-F238E27FC236}">
                <a16:creationId xmlns:a16="http://schemas.microsoft.com/office/drawing/2014/main" id="{49622EDC-7BCD-4C47-84F6-1E4F12BE5EC4}"/>
              </a:ext>
            </a:extLst>
          </p:cNvPr>
          <p:cNvSpPr txBox="1">
            <a:spLocks/>
          </p:cNvSpPr>
          <p:nvPr/>
        </p:nvSpPr>
        <p:spPr>
          <a:xfrm>
            <a:off x="1208771" y="1477842"/>
            <a:ext cx="6726457" cy="280831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Clr>
                <a:srgbClr val="0000C0"/>
              </a:buClr>
              <a:buFont typeface="Arial" panose="020B0604020202020204" pitchFamily="34" charset="0"/>
              <a:buChar char="•"/>
            </a:pPr>
            <a:r>
              <a:rPr lang="en-GB" sz="3200" dirty="0">
                <a:latin typeface="+mn-lt"/>
              </a:rPr>
              <a:t>Feedback</a:t>
            </a:r>
          </a:p>
          <a:p>
            <a:pPr marL="457200" indent="-457200" algn="l">
              <a:buClr>
                <a:srgbClr val="0000C0"/>
              </a:buClr>
              <a:buFont typeface="Arial" panose="020B0604020202020204" pitchFamily="34" charset="0"/>
              <a:buChar char="•"/>
            </a:pPr>
            <a:r>
              <a:rPr lang="en-GB" sz="3200" dirty="0">
                <a:latin typeface="+mn-lt"/>
              </a:rPr>
              <a:t>Success criteria</a:t>
            </a:r>
          </a:p>
          <a:p>
            <a:pPr marL="457200" indent="-457200" algn="l">
              <a:buClr>
                <a:srgbClr val="0000C0"/>
              </a:buClr>
              <a:buFont typeface="Arial" panose="020B0604020202020204" pitchFamily="34" charset="0"/>
              <a:buChar char="•"/>
            </a:pPr>
            <a:r>
              <a:rPr lang="en-GB" sz="3200" dirty="0">
                <a:latin typeface="+mn-lt"/>
              </a:rPr>
              <a:t>Challenge</a:t>
            </a:r>
          </a:p>
          <a:p>
            <a:pPr marL="457200" indent="-457200" algn="l">
              <a:buClr>
                <a:srgbClr val="0000C0"/>
              </a:buClr>
              <a:buFont typeface="Arial" panose="020B0604020202020204" pitchFamily="34" charset="0"/>
              <a:buChar char="•"/>
            </a:pPr>
            <a:r>
              <a:rPr lang="en-GB" sz="3200" dirty="0">
                <a:latin typeface="+mn-lt"/>
              </a:rPr>
              <a:t>Direct teaching of growth mindset</a:t>
            </a:r>
          </a:p>
        </p:txBody>
      </p:sp>
    </p:spTree>
    <p:extLst>
      <p:ext uri="{BB962C8B-B14F-4D97-AF65-F5344CB8AC3E}">
        <p14:creationId xmlns:p14="http://schemas.microsoft.com/office/powerpoint/2010/main" val="3411884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rmAutofit fontScale="90000"/>
          </a:bodyPr>
          <a:lstStyle/>
          <a:p>
            <a:r>
              <a:rPr lang="en-GB" dirty="0"/>
              <a:t>Feedback and praise</a:t>
            </a:r>
            <a:endParaRPr lang="en-GB" sz="3600" dirty="0"/>
          </a:p>
        </p:txBody>
      </p:sp>
      <p:sp>
        <p:nvSpPr>
          <p:cNvPr id="4" name="Title 1">
            <a:extLst>
              <a:ext uri="{FF2B5EF4-FFF2-40B4-BE49-F238E27FC236}">
                <a16:creationId xmlns:a16="http://schemas.microsoft.com/office/drawing/2014/main" id="{18DFF5B5-F873-44BF-AAED-C97A297B11B2}"/>
              </a:ext>
            </a:extLst>
          </p:cNvPr>
          <p:cNvSpPr txBox="1">
            <a:spLocks/>
          </p:cNvSpPr>
          <p:nvPr/>
        </p:nvSpPr>
        <p:spPr>
          <a:xfrm>
            <a:off x="1080728" y="1119896"/>
            <a:ext cx="6982544" cy="9361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dirty="0">
                <a:latin typeface="+mn-lt"/>
              </a:rPr>
              <a:t>Praising pupils’ intelligence puts them in a fixed </a:t>
            </a:r>
            <a:r>
              <a:rPr lang="en-GB" sz="2800" dirty="0" err="1">
                <a:latin typeface="+mn-lt"/>
              </a:rPr>
              <a:t>mindset</a:t>
            </a:r>
            <a:r>
              <a:rPr lang="en-GB" sz="2800" dirty="0">
                <a:latin typeface="+mn-lt"/>
              </a:rPr>
              <a:t>.</a:t>
            </a:r>
          </a:p>
        </p:txBody>
      </p:sp>
      <p:grpSp>
        <p:nvGrpSpPr>
          <p:cNvPr id="5" name="Group 4">
            <a:extLst>
              <a:ext uri="{FF2B5EF4-FFF2-40B4-BE49-F238E27FC236}">
                <a16:creationId xmlns:a16="http://schemas.microsoft.com/office/drawing/2014/main" id="{95A287EB-7E21-42C7-B072-8DBF97D7FE89}"/>
              </a:ext>
            </a:extLst>
          </p:cNvPr>
          <p:cNvGrpSpPr/>
          <p:nvPr/>
        </p:nvGrpSpPr>
        <p:grpSpPr>
          <a:xfrm>
            <a:off x="4860909" y="2317610"/>
            <a:ext cx="3799742" cy="2421850"/>
            <a:chOff x="413472" y="3864584"/>
            <a:chExt cx="3799742" cy="2421850"/>
          </a:xfrm>
        </p:grpSpPr>
        <p:sp>
          <p:nvSpPr>
            <p:cNvPr id="6" name="Cloud Callout 2">
              <a:extLst>
                <a:ext uri="{FF2B5EF4-FFF2-40B4-BE49-F238E27FC236}">
                  <a16:creationId xmlns:a16="http://schemas.microsoft.com/office/drawing/2014/main" id="{42FF6449-E46F-457D-A5D3-CCFD144C7F0F}"/>
                </a:ext>
              </a:extLst>
            </p:cNvPr>
            <p:cNvSpPr/>
            <p:nvPr/>
          </p:nvSpPr>
          <p:spPr>
            <a:xfrm>
              <a:off x="430911" y="4342218"/>
              <a:ext cx="3782303" cy="1944216"/>
            </a:xfrm>
            <a:prstGeom prst="cloudCallout">
              <a:avLst>
                <a:gd name="adj1" fmla="val 43336"/>
                <a:gd name="adj2" fmla="val 60434"/>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I’ll ALWAYS need praise.</a:t>
              </a:r>
            </a:p>
          </p:txBody>
        </p:sp>
        <p:sp>
          <p:nvSpPr>
            <p:cNvPr id="7" name="TextBox 6">
              <a:extLst>
                <a:ext uri="{FF2B5EF4-FFF2-40B4-BE49-F238E27FC236}">
                  <a16:creationId xmlns:a16="http://schemas.microsoft.com/office/drawing/2014/main" id="{A7DA287B-1142-4A25-A708-57FDA8E24B29}"/>
                </a:ext>
              </a:extLst>
            </p:cNvPr>
            <p:cNvSpPr txBox="1"/>
            <p:nvPr/>
          </p:nvSpPr>
          <p:spPr>
            <a:xfrm>
              <a:off x="413472" y="3864584"/>
              <a:ext cx="1296144" cy="523220"/>
            </a:xfrm>
            <a:prstGeom prst="rect">
              <a:avLst/>
            </a:prstGeom>
            <a:noFill/>
            <a:ln>
              <a:noFill/>
            </a:ln>
          </p:spPr>
          <p:txBody>
            <a:bodyPr wrap="square" rtlCol="0">
              <a:spAutoFit/>
            </a:bodyPr>
            <a:lstStyle/>
            <a:p>
              <a:r>
                <a:rPr lang="en-GB" sz="2800" b="1" dirty="0"/>
                <a:t>Child:</a:t>
              </a:r>
            </a:p>
          </p:txBody>
        </p:sp>
      </p:grpSp>
      <p:grpSp>
        <p:nvGrpSpPr>
          <p:cNvPr id="8" name="Group 7">
            <a:extLst>
              <a:ext uri="{FF2B5EF4-FFF2-40B4-BE49-F238E27FC236}">
                <a16:creationId xmlns:a16="http://schemas.microsoft.com/office/drawing/2014/main" id="{E9BE0710-F744-498B-9D25-FE53E471DB9A}"/>
              </a:ext>
            </a:extLst>
          </p:cNvPr>
          <p:cNvGrpSpPr/>
          <p:nvPr/>
        </p:nvGrpSpPr>
        <p:grpSpPr>
          <a:xfrm>
            <a:off x="483349" y="2272024"/>
            <a:ext cx="4171313" cy="2467436"/>
            <a:chOff x="397798" y="2496971"/>
            <a:chExt cx="4171313" cy="2467436"/>
          </a:xfrm>
        </p:grpSpPr>
        <p:sp>
          <p:nvSpPr>
            <p:cNvPr id="9" name="Oval Callout 6">
              <a:extLst>
                <a:ext uri="{FF2B5EF4-FFF2-40B4-BE49-F238E27FC236}">
                  <a16:creationId xmlns:a16="http://schemas.microsoft.com/office/drawing/2014/main" id="{B2AB10AB-B9FC-4ABB-B1A1-C0FD0F1D9B72}"/>
                </a:ext>
              </a:extLst>
            </p:cNvPr>
            <p:cNvSpPr/>
            <p:nvPr/>
          </p:nvSpPr>
          <p:spPr>
            <a:xfrm>
              <a:off x="679045" y="3020191"/>
              <a:ext cx="3890066" cy="1944216"/>
            </a:xfrm>
            <a:prstGeom prst="wedgeEllipseCallout">
              <a:avLst>
                <a:gd name="adj1" fmla="val -50973"/>
                <a:gd name="adj2" fmla="val 671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Fabulous! You are amazing!</a:t>
              </a:r>
            </a:p>
          </p:txBody>
        </p:sp>
        <p:sp>
          <p:nvSpPr>
            <p:cNvPr id="10" name="TextBox 9">
              <a:extLst>
                <a:ext uri="{FF2B5EF4-FFF2-40B4-BE49-F238E27FC236}">
                  <a16:creationId xmlns:a16="http://schemas.microsoft.com/office/drawing/2014/main" id="{BE72D11F-B03E-474F-96DB-9CC6356AAEFD}"/>
                </a:ext>
              </a:extLst>
            </p:cNvPr>
            <p:cNvSpPr txBox="1"/>
            <p:nvPr/>
          </p:nvSpPr>
          <p:spPr>
            <a:xfrm>
              <a:off x="397798" y="2496971"/>
              <a:ext cx="1728192" cy="523220"/>
            </a:xfrm>
            <a:prstGeom prst="rect">
              <a:avLst/>
            </a:prstGeom>
            <a:noFill/>
          </p:spPr>
          <p:txBody>
            <a:bodyPr wrap="square" rtlCol="0">
              <a:spAutoFit/>
            </a:bodyPr>
            <a:lstStyle/>
            <a:p>
              <a:r>
                <a:rPr lang="en-GB" sz="2800" b="1" dirty="0"/>
                <a:t>Teacher:</a:t>
              </a:r>
            </a:p>
          </p:txBody>
        </p:sp>
      </p:grpSp>
    </p:spTree>
    <p:extLst>
      <p:ext uri="{BB962C8B-B14F-4D97-AF65-F5344CB8AC3E}">
        <p14:creationId xmlns:p14="http://schemas.microsoft.com/office/powerpoint/2010/main" val="37495174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rmAutofit fontScale="90000"/>
          </a:bodyPr>
          <a:lstStyle/>
          <a:p>
            <a:r>
              <a:rPr lang="en-GB" dirty="0"/>
              <a:t>How do you respond …?</a:t>
            </a:r>
            <a:endParaRPr lang="en-GB" sz="3600" dirty="0"/>
          </a:p>
        </p:txBody>
      </p:sp>
      <p:sp>
        <p:nvSpPr>
          <p:cNvPr id="4" name="Title 1"/>
          <p:cNvSpPr txBox="1">
            <a:spLocks/>
          </p:cNvSpPr>
          <p:nvPr/>
        </p:nvSpPr>
        <p:spPr>
          <a:xfrm>
            <a:off x="1138058" y="1412776"/>
            <a:ext cx="6867884" cy="302433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Clr>
                <a:srgbClr val="0000C0"/>
              </a:buClr>
              <a:buFont typeface="Arial" panose="020B0604020202020204" pitchFamily="34" charset="0"/>
              <a:buChar char="•"/>
            </a:pPr>
            <a:r>
              <a:rPr lang="en-GB" sz="4000" dirty="0">
                <a:latin typeface="+mn-lt"/>
              </a:rPr>
              <a:t>… when a child succeeds?</a:t>
            </a:r>
          </a:p>
          <a:p>
            <a:pPr algn="l">
              <a:buClr>
                <a:srgbClr val="0000C0"/>
              </a:buClr>
            </a:pPr>
            <a:endParaRPr lang="en-GB" sz="4000" dirty="0">
              <a:latin typeface="+mn-lt"/>
            </a:endParaRPr>
          </a:p>
          <a:p>
            <a:pPr marL="457200" indent="-457200" algn="l">
              <a:buClr>
                <a:srgbClr val="0000C0"/>
              </a:buClr>
              <a:buFont typeface="Arial" panose="020B0604020202020204" pitchFamily="34" charset="0"/>
              <a:buChar char="•"/>
            </a:pPr>
            <a:r>
              <a:rPr lang="en-GB" sz="4000" dirty="0">
                <a:latin typeface="+mn-lt"/>
              </a:rPr>
              <a:t>… when a child fails?</a:t>
            </a:r>
          </a:p>
        </p:txBody>
      </p:sp>
    </p:spTree>
    <p:extLst>
      <p:ext uri="{BB962C8B-B14F-4D97-AF65-F5344CB8AC3E}">
        <p14:creationId xmlns:p14="http://schemas.microsoft.com/office/powerpoint/2010/main" val="3749517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76672"/>
            <a:ext cx="7920880" cy="432048"/>
          </a:xfrm>
        </p:spPr>
        <p:txBody>
          <a:bodyPr>
            <a:noAutofit/>
          </a:bodyPr>
          <a:lstStyle/>
          <a:p>
            <a:r>
              <a:rPr lang="en-GB" b="1" dirty="0">
                <a:solidFill>
                  <a:srgbClr val="0000C0"/>
                </a:solidFill>
              </a:rPr>
              <a:t>Questionnaire</a:t>
            </a:r>
          </a:p>
        </p:txBody>
      </p:sp>
      <p:pic>
        <p:nvPicPr>
          <p:cNvPr id="4" name="Picture 3">
            <a:extLst>
              <a:ext uri="{FF2B5EF4-FFF2-40B4-BE49-F238E27FC236}">
                <a16:creationId xmlns:a16="http://schemas.microsoft.com/office/drawing/2014/main" id="{09D59E56-B3B9-45B5-A8BE-CD63922DFE74}"/>
              </a:ext>
            </a:extLst>
          </p:cNvPr>
          <p:cNvPicPr>
            <a:picLocks noChangeAspect="1"/>
          </p:cNvPicPr>
          <p:nvPr/>
        </p:nvPicPr>
        <p:blipFill rotWithShape="1">
          <a:blip r:embed="rId3"/>
          <a:srcRect l="30324" t="26901" r="30324" b="11151"/>
          <a:stretch/>
        </p:blipFill>
        <p:spPr>
          <a:xfrm>
            <a:off x="1403648" y="1124744"/>
            <a:ext cx="3168352" cy="4248472"/>
          </a:xfrm>
          <a:prstGeom prst="rect">
            <a:avLst/>
          </a:prstGeom>
        </p:spPr>
      </p:pic>
      <p:pic>
        <p:nvPicPr>
          <p:cNvPr id="5" name="Picture 4">
            <a:extLst>
              <a:ext uri="{FF2B5EF4-FFF2-40B4-BE49-F238E27FC236}">
                <a16:creationId xmlns:a16="http://schemas.microsoft.com/office/drawing/2014/main" id="{881E9D89-5A5C-4435-A7B3-26BC2A1ADD19}"/>
              </a:ext>
            </a:extLst>
          </p:cNvPr>
          <p:cNvPicPr>
            <a:picLocks noChangeAspect="1"/>
          </p:cNvPicPr>
          <p:nvPr/>
        </p:nvPicPr>
        <p:blipFill rotWithShape="1">
          <a:blip r:embed="rId4"/>
          <a:srcRect l="29430" t="26901" r="31219" b="36350"/>
          <a:stretch/>
        </p:blipFill>
        <p:spPr>
          <a:xfrm>
            <a:off x="4572000" y="2168860"/>
            <a:ext cx="3168352" cy="2520280"/>
          </a:xfrm>
          <a:prstGeom prst="rect">
            <a:avLst/>
          </a:prstGeom>
        </p:spPr>
      </p:pic>
    </p:spTree>
    <p:extLst>
      <p:ext uri="{BB962C8B-B14F-4D97-AF65-F5344CB8AC3E}">
        <p14:creationId xmlns:p14="http://schemas.microsoft.com/office/powerpoint/2010/main" val="306155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rmAutofit fontScale="90000"/>
          </a:bodyPr>
          <a:lstStyle/>
          <a:p>
            <a:r>
              <a:rPr lang="en-GB" dirty="0"/>
              <a:t>Messages children hear</a:t>
            </a:r>
            <a:endParaRPr lang="en-GB" sz="3600" dirty="0"/>
          </a:p>
        </p:txBody>
      </p:sp>
      <p:grpSp>
        <p:nvGrpSpPr>
          <p:cNvPr id="5" name="Group 4">
            <a:extLst>
              <a:ext uri="{FF2B5EF4-FFF2-40B4-BE49-F238E27FC236}">
                <a16:creationId xmlns:a16="http://schemas.microsoft.com/office/drawing/2014/main" id="{2349B40D-1D50-43E6-957B-F540821E104B}"/>
              </a:ext>
            </a:extLst>
          </p:cNvPr>
          <p:cNvGrpSpPr/>
          <p:nvPr/>
        </p:nvGrpSpPr>
        <p:grpSpPr>
          <a:xfrm>
            <a:off x="4769708" y="1772816"/>
            <a:ext cx="3907920" cy="3112012"/>
            <a:chOff x="413472" y="3864584"/>
            <a:chExt cx="3817181" cy="2421850"/>
          </a:xfrm>
        </p:grpSpPr>
        <p:sp>
          <p:nvSpPr>
            <p:cNvPr id="6" name="Cloud Callout 2">
              <a:extLst>
                <a:ext uri="{FF2B5EF4-FFF2-40B4-BE49-F238E27FC236}">
                  <a16:creationId xmlns:a16="http://schemas.microsoft.com/office/drawing/2014/main" id="{5074C1FB-6FD5-4B63-993B-197D35F44CF8}"/>
                </a:ext>
              </a:extLst>
            </p:cNvPr>
            <p:cNvSpPr/>
            <p:nvPr/>
          </p:nvSpPr>
          <p:spPr>
            <a:xfrm>
              <a:off x="430911" y="4342218"/>
              <a:ext cx="3799742" cy="1944216"/>
            </a:xfrm>
            <a:prstGeom prst="cloudCallout">
              <a:avLst>
                <a:gd name="adj1" fmla="val 43336"/>
                <a:gd name="adj2" fmla="val 60434"/>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If I don’t learn something quickly, I’m not clever!</a:t>
              </a:r>
            </a:p>
          </p:txBody>
        </p:sp>
        <p:sp>
          <p:nvSpPr>
            <p:cNvPr id="7" name="TextBox 6">
              <a:extLst>
                <a:ext uri="{FF2B5EF4-FFF2-40B4-BE49-F238E27FC236}">
                  <a16:creationId xmlns:a16="http://schemas.microsoft.com/office/drawing/2014/main" id="{009DC8D8-AD52-4BC5-A8C3-4BB6E62F0E34}"/>
                </a:ext>
              </a:extLst>
            </p:cNvPr>
            <p:cNvSpPr txBox="1"/>
            <p:nvPr/>
          </p:nvSpPr>
          <p:spPr>
            <a:xfrm>
              <a:off x="413472" y="3864584"/>
              <a:ext cx="1916963" cy="407184"/>
            </a:xfrm>
            <a:prstGeom prst="rect">
              <a:avLst/>
            </a:prstGeom>
            <a:noFill/>
            <a:ln>
              <a:noFill/>
            </a:ln>
          </p:spPr>
          <p:txBody>
            <a:bodyPr wrap="square" rtlCol="0">
              <a:spAutoFit/>
            </a:bodyPr>
            <a:lstStyle/>
            <a:p>
              <a:r>
                <a:rPr lang="en-GB" sz="2800" b="1" dirty="0"/>
                <a:t>Child hears:</a:t>
              </a:r>
            </a:p>
          </p:txBody>
        </p:sp>
      </p:grpSp>
      <p:grpSp>
        <p:nvGrpSpPr>
          <p:cNvPr id="8" name="Group 7">
            <a:extLst>
              <a:ext uri="{FF2B5EF4-FFF2-40B4-BE49-F238E27FC236}">
                <a16:creationId xmlns:a16="http://schemas.microsoft.com/office/drawing/2014/main" id="{B2EACCA4-210D-4AC8-AA79-AFDDAA37C769}"/>
              </a:ext>
            </a:extLst>
          </p:cNvPr>
          <p:cNvGrpSpPr/>
          <p:nvPr/>
        </p:nvGrpSpPr>
        <p:grpSpPr>
          <a:xfrm>
            <a:off x="482472" y="1000975"/>
            <a:ext cx="4171313" cy="2467436"/>
            <a:chOff x="397798" y="2496971"/>
            <a:chExt cx="4171313" cy="2467436"/>
          </a:xfrm>
        </p:grpSpPr>
        <p:sp>
          <p:nvSpPr>
            <p:cNvPr id="9" name="Oval Callout 6">
              <a:extLst>
                <a:ext uri="{FF2B5EF4-FFF2-40B4-BE49-F238E27FC236}">
                  <a16:creationId xmlns:a16="http://schemas.microsoft.com/office/drawing/2014/main" id="{F094D269-F107-4210-8E0E-9DF705BB1AE9}"/>
                </a:ext>
              </a:extLst>
            </p:cNvPr>
            <p:cNvSpPr/>
            <p:nvPr/>
          </p:nvSpPr>
          <p:spPr>
            <a:xfrm>
              <a:off x="679045" y="3020191"/>
              <a:ext cx="3890066" cy="1944216"/>
            </a:xfrm>
            <a:prstGeom prst="wedgeEllipseCallout">
              <a:avLst>
                <a:gd name="adj1" fmla="val -50973"/>
                <a:gd name="adj2" fmla="val 671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You learned that so quickly! You’re so clever!</a:t>
              </a:r>
            </a:p>
          </p:txBody>
        </p:sp>
        <p:sp>
          <p:nvSpPr>
            <p:cNvPr id="10" name="TextBox 9">
              <a:extLst>
                <a:ext uri="{FF2B5EF4-FFF2-40B4-BE49-F238E27FC236}">
                  <a16:creationId xmlns:a16="http://schemas.microsoft.com/office/drawing/2014/main" id="{3FFE3DB5-42B6-4F23-9C7A-03CF76DE0D43}"/>
                </a:ext>
              </a:extLst>
            </p:cNvPr>
            <p:cNvSpPr txBox="1"/>
            <p:nvPr/>
          </p:nvSpPr>
          <p:spPr>
            <a:xfrm>
              <a:off x="397798" y="2496971"/>
              <a:ext cx="2217320" cy="523220"/>
            </a:xfrm>
            <a:prstGeom prst="rect">
              <a:avLst/>
            </a:prstGeom>
            <a:noFill/>
          </p:spPr>
          <p:txBody>
            <a:bodyPr wrap="square" rtlCol="0">
              <a:spAutoFit/>
            </a:bodyPr>
            <a:lstStyle/>
            <a:p>
              <a:r>
                <a:rPr lang="en-GB" sz="2800" b="1" dirty="0"/>
                <a:t>Teacher says:</a:t>
              </a:r>
            </a:p>
          </p:txBody>
        </p:sp>
      </p:grpSp>
    </p:spTree>
    <p:extLst>
      <p:ext uri="{BB962C8B-B14F-4D97-AF65-F5344CB8AC3E}">
        <p14:creationId xmlns:p14="http://schemas.microsoft.com/office/powerpoint/2010/main" val="37495174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rmAutofit fontScale="90000"/>
          </a:bodyPr>
          <a:lstStyle/>
          <a:p>
            <a:r>
              <a:rPr lang="en-GB" dirty="0"/>
              <a:t>Messages children hear</a:t>
            </a:r>
            <a:endParaRPr lang="en-GB" sz="3600" dirty="0"/>
          </a:p>
        </p:txBody>
      </p:sp>
      <p:grpSp>
        <p:nvGrpSpPr>
          <p:cNvPr id="5" name="Group 4">
            <a:extLst>
              <a:ext uri="{FF2B5EF4-FFF2-40B4-BE49-F238E27FC236}">
                <a16:creationId xmlns:a16="http://schemas.microsoft.com/office/drawing/2014/main" id="{6045071D-5B85-4A4A-942A-77DB4A692A52}"/>
              </a:ext>
            </a:extLst>
          </p:cNvPr>
          <p:cNvGrpSpPr/>
          <p:nvPr/>
        </p:nvGrpSpPr>
        <p:grpSpPr>
          <a:xfrm>
            <a:off x="4754780" y="1746549"/>
            <a:ext cx="3907920" cy="3112012"/>
            <a:chOff x="413472" y="3864584"/>
            <a:chExt cx="3817181" cy="2421850"/>
          </a:xfrm>
        </p:grpSpPr>
        <p:sp>
          <p:nvSpPr>
            <p:cNvPr id="6" name="Cloud Callout 2">
              <a:extLst>
                <a:ext uri="{FF2B5EF4-FFF2-40B4-BE49-F238E27FC236}">
                  <a16:creationId xmlns:a16="http://schemas.microsoft.com/office/drawing/2014/main" id="{E536352B-CE59-43A1-99DC-6A460F7F64CA}"/>
                </a:ext>
              </a:extLst>
            </p:cNvPr>
            <p:cNvSpPr/>
            <p:nvPr/>
          </p:nvSpPr>
          <p:spPr>
            <a:xfrm>
              <a:off x="430911" y="4342218"/>
              <a:ext cx="3799742" cy="1944216"/>
            </a:xfrm>
            <a:prstGeom prst="cloudCallout">
              <a:avLst>
                <a:gd name="adj1" fmla="val 43336"/>
                <a:gd name="adj2" fmla="val 60434"/>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I’d better stop studying or they won’t think I’m brilliant.</a:t>
              </a:r>
            </a:p>
          </p:txBody>
        </p:sp>
        <p:sp>
          <p:nvSpPr>
            <p:cNvPr id="7" name="TextBox 6">
              <a:extLst>
                <a:ext uri="{FF2B5EF4-FFF2-40B4-BE49-F238E27FC236}">
                  <a16:creationId xmlns:a16="http://schemas.microsoft.com/office/drawing/2014/main" id="{0C3BEE24-73F7-4DB9-8EF7-14328168A42F}"/>
                </a:ext>
              </a:extLst>
            </p:cNvPr>
            <p:cNvSpPr txBox="1"/>
            <p:nvPr/>
          </p:nvSpPr>
          <p:spPr>
            <a:xfrm>
              <a:off x="413472" y="3864584"/>
              <a:ext cx="1899073" cy="407184"/>
            </a:xfrm>
            <a:prstGeom prst="rect">
              <a:avLst/>
            </a:prstGeom>
            <a:noFill/>
            <a:ln>
              <a:noFill/>
            </a:ln>
          </p:spPr>
          <p:txBody>
            <a:bodyPr wrap="square" rtlCol="0">
              <a:spAutoFit/>
            </a:bodyPr>
            <a:lstStyle/>
            <a:p>
              <a:r>
                <a:rPr lang="en-GB" sz="2800" b="1" dirty="0"/>
                <a:t>Child hears:</a:t>
              </a:r>
            </a:p>
          </p:txBody>
        </p:sp>
      </p:grpSp>
      <p:grpSp>
        <p:nvGrpSpPr>
          <p:cNvPr id="8" name="Group 7">
            <a:extLst>
              <a:ext uri="{FF2B5EF4-FFF2-40B4-BE49-F238E27FC236}">
                <a16:creationId xmlns:a16="http://schemas.microsoft.com/office/drawing/2014/main" id="{3512658B-B975-4CCA-B291-49D01108B8C5}"/>
              </a:ext>
            </a:extLst>
          </p:cNvPr>
          <p:cNvGrpSpPr/>
          <p:nvPr/>
        </p:nvGrpSpPr>
        <p:grpSpPr>
          <a:xfrm>
            <a:off x="467544" y="974707"/>
            <a:ext cx="4171313" cy="2584229"/>
            <a:chOff x="397798" y="2496971"/>
            <a:chExt cx="4171313" cy="2467436"/>
          </a:xfrm>
        </p:grpSpPr>
        <p:sp>
          <p:nvSpPr>
            <p:cNvPr id="9" name="Oval Callout 6">
              <a:extLst>
                <a:ext uri="{FF2B5EF4-FFF2-40B4-BE49-F238E27FC236}">
                  <a16:creationId xmlns:a16="http://schemas.microsoft.com/office/drawing/2014/main" id="{ADF65797-B22B-4631-A501-B78560084EB3}"/>
                </a:ext>
              </a:extLst>
            </p:cNvPr>
            <p:cNvSpPr/>
            <p:nvPr/>
          </p:nvSpPr>
          <p:spPr>
            <a:xfrm>
              <a:off x="679045" y="3020191"/>
              <a:ext cx="3890066" cy="1944216"/>
            </a:xfrm>
            <a:prstGeom prst="wedgeEllipseCallout">
              <a:avLst>
                <a:gd name="adj1" fmla="val -50973"/>
                <a:gd name="adj2" fmla="val 671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You’re so brilliant! You got an ‘A’ without even studying!</a:t>
              </a:r>
            </a:p>
          </p:txBody>
        </p:sp>
        <p:sp>
          <p:nvSpPr>
            <p:cNvPr id="10" name="TextBox 9">
              <a:extLst>
                <a:ext uri="{FF2B5EF4-FFF2-40B4-BE49-F238E27FC236}">
                  <a16:creationId xmlns:a16="http://schemas.microsoft.com/office/drawing/2014/main" id="{4FD83841-95D7-4CB2-91F0-23A39DD5F835}"/>
                </a:ext>
              </a:extLst>
            </p:cNvPr>
            <p:cNvSpPr txBox="1"/>
            <p:nvPr/>
          </p:nvSpPr>
          <p:spPr>
            <a:xfrm>
              <a:off x="397798" y="2496971"/>
              <a:ext cx="2199004" cy="499573"/>
            </a:xfrm>
            <a:prstGeom prst="rect">
              <a:avLst/>
            </a:prstGeom>
            <a:noFill/>
          </p:spPr>
          <p:txBody>
            <a:bodyPr wrap="square" rtlCol="0">
              <a:spAutoFit/>
            </a:bodyPr>
            <a:lstStyle/>
            <a:p>
              <a:r>
                <a:rPr lang="en-GB" sz="2800" b="1" dirty="0"/>
                <a:t>Teacher says:</a:t>
              </a:r>
            </a:p>
          </p:txBody>
        </p:sp>
      </p:grpSp>
    </p:spTree>
    <p:extLst>
      <p:ext uri="{BB962C8B-B14F-4D97-AF65-F5344CB8AC3E}">
        <p14:creationId xmlns:p14="http://schemas.microsoft.com/office/powerpoint/2010/main" val="21508651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rmAutofit fontScale="90000"/>
          </a:bodyPr>
          <a:lstStyle/>
          <a:p>
            <a:r>
              <a:rPr lang="en-GB" dirty="0"/>
              <a:t>The things that we say</a:t>
            </a:r>
            <a:endParaRPr lang="en-GB" sz="3600" dirty="0"/>
          </a:p>
        </p:txBody>
      </p:sp>
      <p:sp>
        <p:nvSpPr>
          <p:cNvPr id="4" name="Title 1"/>
          <p:cNvSpPr txBox="1">
            <a:spLocks/>
          </p:cNvSpPr>
          <p:nvPr/>
        </p:nvSpPr>
        <p:spPr>
          <a:xfrm>
            <a:off x="656444" y="1340768"/>
            <a:ext cx="7772400" cy="468052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Font typeface="Arial" panose="020B0604020202020204" pitchFamily="34" charset="0"/>
              <a:buChar char="•"/>
            </a:pPr>
            <a:endParaRPr lang="en-GB" sz="2800" dirty="0">
              <a:latin typeface="+mn-lt"/>
            </a:endParaRPr>
          </a:p>
        </p:txBody>
      </p:sp>
      <p:grpSp>
        <p:nvGrpSpPr>
          <p:cNvPr id="9" name="Group 8"/>
          <p:cNvGrpSpPr/>
          <p:nvPr/>
        </p:nvGrpSpPr>
        <p:grpSpPr>
          <a:xfrm>
            <a:off x="447744" y="1249596"/>
            <a:ext cx="4086019" cy="3475552"/>
            <a:chOff x="492696" y="2597781"/>
            <a:chExt cx="4066269" cy="2468930"/>
          </a:xfrm>
        </p:grpSpPr>
        <p:sp>
          <p:nvSpPr>
            <p:cNvPr id="10" name="Oval Callout 9"/>
            <p:cNvSpPr/>
            <p:nvPr/>
          </p:nvSpPr>
          <p:spPr>
            <a:xfrm>
              <a:off x="569184" y="3032110"/>
              <a:ext cx="3989781" cy="2034601"/>
            </a:xfrm>
            <a:prstGeom prst="wedgeEllipseCallout">
              <a:avLst>
                <a:gd name="adj1" fmla="val -47496"/>
                <a:gd name="adj2" fmla="val 563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dirty="0"/>
            </a:p>
          </p:txBody>
        </p:sp>
        <p:sp>
          <p:nvSpPr>
            <p:cNvPr id="11" name="TextBox 10"/>
            <p:cNvSpPr txBox="1"/>
            <p:nvPr/>
          </p:nvSpPr>
          <p:spPr>
            <a:xfrm>
              <a:off x="492696" y="2597781"/>
              <a:ext cx="2886102" cy="371680"/>
            </a:xfrm>
            <a:prstGeom prst="rect">
              <a:avLst/>
            </a:prstGeom>
            <a:noFill/>
          </p:spPr>
          <p:txBody>
            <a:bodyPr wrap="square" rtlCol="0">
              <a:spAutoFit/>
            </a:bodyPr>
            <a:lstStyle/>
            <a:p>
              <a:r>
                <a:rPr lang="en-GB" sz="2800" b="1" dirty="0"/>
                <a:t>Growth </a:t>
              </a:r>
              <a:r>
                <a:rPr lang="en-GB" sz="2800" b="1" dirty="0" err="1"/>
                <a:t>mindset</a:t>
              </a:r>
              <a:r>
                <a:rPr lang="en-GB" sz="2800" b="1" dirty="0"/>
                <a:t>:</a:t>
              </a:r>
            </a:p>
          </p:txBody>
        </p:sp>
      </p:grpSp>
      <p:grpSp>
        <p:nvGrpSpPr>
          <p:cNvPr id="12" name="Group 11"/>
          <p:cNvGrpSpPr/>
          <p:nvPr/>
        </p:nvGrpSpPr>
        <p:grpSpPr>
          <a:xfrm>
            <a:off x="4427984" y="1249595"/>
            <a:ext cx="4218039" cy="3475547"/>
            <a:chOff x="467047" y="2605158"/>
            <a:chExt cx="4102064" cy="2359249"/>
          </a:xfrm>
        </p:grpSpPr>
        <p:sp>
          <p:nvSpPr>
            <p:cNvPr id="13" name="Oval Callout 12"/>
            <p:cNvSpPr/>
            <p:nvPr/>
          </p:nvSpPr>
          <p:spPr>
            <a:xfrm>
              <a:off x="679045" y="3020191"/>
              <a:ext cx="3890066" cy="1944216"/>
            </a:xfrm>
            <a:prstGeom prst="wedgeEllipseCallout">
              <a:avLst>
                <a:gd name="adj1" fmla="val 44957"/>
                <a:gd name="adj2" fmla="val 59253"/>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dirty="0"/>
            </a:p>
          </p:txBody>
        </p:sp>
        <p:sp>
          <p:nvSpPr>
            <p:cNvPr id="14" name="TextBox 13"/>
            <p:cNvSpPr txBox="1"/>
            <p:nvPr/>
          </p:nvSpPr>
          <p:spPr>
            <a:xfrm>
              <a:off x="467047" y="2605158"/>
              <a:ext cx="2450985" cy="355169"/>
            </a:xfrm>
            <a:prstGeom prst="rect">
              <a:avLst/>
            </a:prstGeom>
            <a:noFill/>
          </p:spPr>
          <p:txBody>
            <a:bodyPr wrap="square" rtlCol="0">
              <a:spAutoFit/>
            </a:bodyPr>
            <a:lstStyle/>
            <a:p>
              <a:r>
                <a:rPr lang="en-GB" sz="2800" b="1" dirty="0"/>
                <a:t>Fixed </a:t>
              </a:r>
              <a:r>
                <a:rPr lang="en-GB" sz="2800" b="1" dirty="0" err="1"/>
                <a:t>mindset</a:t>
              </a:r>
              <a:r>
                <a:rPr lang="en-GB" sz="2800" b="1" dirty="0"/>
                <a:t>:</a:t>
              </a:r>
            </a:p>
          </p:txBody>
        </p:sp>
      </p:grpSp>
    </p:spTree>
    <p:extLst>
      <p:ext uri="{BB962C8B-B14F-4D97-AF65-F5344CB8AC3E}">
        <p14:creationId xmlns:p14="http://schemas.microsoft.com/office/powerpoint/2010/main" val="37495174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Autofit/>
          </a:bodyPr>
          <a:lstStyle/>
          <a:p>
            <a:r>
              <a:rPr lang="en-GB" sz="4000" dirty="0"/>
              <a:t>Feeding back during the lesson</a:t>
            </a:r>
          </a:p>
        </p:txBody>
      </p:sp>
      <p:sp>
        <p:nvSpPr>
          <p:cNvPr id="4" name="Title 1"/>
          <p:cNvSpPr txBox="1">
            <a:spLocks/>
          </p:cNvSpPr>
          <p:nvPr/>
        </p:nvSpPr>
        <p:spPr>
          <a:xfrm>
            <a:off x="633536" y="980728"/>
            <a:ext cx="7772400" cy="424847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dirty="0">
                <a:latin typeface="+mn-lt"/>
              </a:rPr>
              <a:t>In order for feedback to be powerful, the following must be embedded:</a:t>
            </a:r>
          </a:p>
          <a:p>
            <a:pPr marL="457200" indent="-457200" algn="l">
              <a:buClr>
                <a:srgbClr val="0000C0"/>
              </a:buClr>
              <a:buFont typeface="Arial" panose="020B0604020202020204" pitchFamily="34" charset="0"/>
              <a:buChar char="•"/>
            </a:pPr>
            <a:r>
              <a:rPr lang="en-GB" sz="2800" dirty="0">
                <a:latin typeface="+mn-lt"/>
              </a:rPr>
              <a:t>A culture that welcomes mistakes.</a:t>
            </a:r>
          </a:p>
          <a:p>
            <a:pPr marL="457200" indent="-457200" algn="l">
              <a:buClr>
                <a:srgbClr val="0000C0"/>
              </a:buClr>
              <a:buFont typeface="Arial" panose="020B0604020202020204" pitchFamily="34" charset="0"/>
              <a:buChar char="•"/>
            </a:pPr>
            <a:r>
              <a:rPr lang="en-GB" sz="2800" dirty="0">
                <a:latin typeface="+mn-lt"/>
              </a:rPr>
              <a:t>Feedback must relate directly to the learning in the lesson (e.g. do not comment on handwriting if that is not what they are learning).</a:t>
            </a:r>
          </a:p>
          <a:p>
            <a:pPr marL="457200" indent="-457200" algn="l">
              <a:buClr>
                <a:srgbClr val="0000C0"/>
              </a:buClr>
              <a:buFont typeface="Arial" panose="020B0604020202020204" pitchFamily="34" charset="0"/>
              <a:buChar char="•"/>
            </a:pPr>
            <a:r>
              <a:rPr lang="en-GB" sz="2800" dirty="0">
                <a:latin typeface="+mn-lt"/>
              </a:rPr>
              <a:t>Feedback should comment on the success so far and what needs to be done to move the learning forward. Reduce the gap between where the student ‘is’ and where he or she is ‘meant to be’.</a:t>
            </a:r>
          </a:p>
        </p:txBody>
      </p:sp>
    </p:spTree>
    <p:extLst>
      <p:ext uri="{BB962C8B-B14F-4D97-AF65-F5344CB8AC3E}">
        <p14:creationId xmlns:p14="http://schemas.microsoft.com/office/powerpoint/2010/main" val="37495174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5"/>
            <a:ext cx="7772400" cy="576063"/>
          </a:xfrm>
        </p:spPr>
        <p:txBody>
          <a:bodyPr>
            <a:noAutofit/>
          </a:bodyPr>
          <a:lstStyle/>
          <a:p>
            <a:r>
              <a:rPr lang="en-GB" sz="4000" dirty="0"/>
              <a:t>Feeding back during the lesson</a:t>
            </a:r>
          </a:p>
        </p:txBody>
      </p:sp>
      <p:sp>
        <p:nvSpPr>
          <p:cNvPr id="4" name="Title 1"/>
          <p:cNvSpPr txBox="1">
            <a:spLocks/>
          </p:cNvSpPr>
          <p:nvPr/>
        </p:nvSpPr>
        <p:spPr>
          <a:xfrm>
            <a:off x="685800" y="1268760"/>
            <a:ext cx="7772400" cy="331236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Clr>
                <a:srgbClr val="0000C0"/>
              </a:buClr>
              <a:buFont typeface="Arial" panose="020B0604020202020204" pitchFamily="34" charset="0"/>
              <a:buChar char="•"/>
            </a:pPr>
            <a:r>
              <a:rPr lang="en-GB" sz="2800" dirty="0">
                <a:latin typeface="+mn-lt"/>
              </a:rPr>
              <a:t>How do peers feed back? Have you explicitly taught this?</a:t>
            </a:r>
          </a:p>
          <a:p>
            <a:pPr marL="457200" indent="-457200" algn="l">
              <a:buClr>
                <a:srgbClr val="0000C0"/>
              </a:buClr>
              <a:buFont typeface="Arial" panose="020B0604020202020204" pitchFamily="34" charset="0"/>
              <a:buChar char="•"/>
            </a:pPr>
            <a:r>
              <a:rPr lang="en-GB" sz="2800" dirty="0">
                <a:latin typeface="+mn-lt"/>
              </a:rPr>
              <a:t>Use the visualiser and mini-plenaries to show learning.</a:t>
            </a:r>
          </a:p>
          <a:p>
            <a:pPr marL="457200" indent="-457200" algn="l">
              <a:buClr>
                <a:srgbClr val="0000C0"/>
              </a:buClr>
              <a:buFont typeface="Arial" panose="020B0604020202020204" pitchFamily="34" charset="0"/>
              <a:buChar char="•"/>
            </a:pPr>
            <a:r>
              <a:rPr lang="en-GB" sz="2800" dirty="0">
                <a:latin typeface="+mn-lt"/>
              </a:rPr>
              <a:t>Reflect and remind children of ‘what makes good’ or the success criteria.</a:t>
            </a:r>
          </a:p>
        </p:txBody>
      </p:sp>
    </p:spTree>
    <p:extLst>
      <p:ext uri="{BB962C8B-B14F-4D97-AF65-F5344CB8AC3E}">
        <p14:creationId xmlns:p14="http://schemas.microsoft.com/office/powerpoint/2010/main" val="37495174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rmAutofit fontScale="90000"/>
          </a:bodyPr>
          <a:lstStyle/>
          <a:p>
            <a:r>
              <a:rPr lang="en-GB" dirty="0"/>
              <a:t>Praise</a:t>
            </a:r>
            <a:endParaRPr lang="en-GB" sz="3600" dirty="0"/>
          </a:p>
        </p:txBody>
      </p:sp>
      <p:sp>
        <p:nvSpPr>
          <p:cNvPr id="4" name="Title 1"/>
          <p:cNvSpPr txBox="1">
            <a:spLocks/>
          </p:cNvSpPr>
          <p:nvPr/>
        </p:nvSpPr>
        <p:spPr>
          <a:xfrm>
            <a:off x="669079" y="1124744"/>
            <a:ext cx="8020012" cy="367240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Clr>
                <a:srgbClr val="0000C0"/>
              </a:buClr>
              <a:buFont typeface="Arial" panose="020B0604020202020204" pitchFamily="34" charset="0"/>
              <a:buChar char="•"/>
            </a:pPr>
            <a:r>
              <a:rPr lang="en-GB" sz="2800" dirty="0">
                <a:latin typeface="+mn-lt"/>
              </a:rPr>
              <a:t>Praise effort rather than ability.</a:t>
            </a:r>
          </a:p>
          <a:p>
            <a:pPr marL="457200" indent="-457200" algn="l">
              <a:buClr>
                <a:srgbClr val="0000C0"/>
              </a:buClr>
              <a:buFont typeface="Arial" panose="020B0604020202020204" pitchFamily="34" charset="0"/>
              <a:buChar char="•"/>
            </a:pPr>
            <a:r>
              <a:rPr lang="en-GB" sz="2800" dirty="0">
                <a:latin typeface="+mn-lt"/>
              </a:rPr>
              <a:t>Encourage children to see learning as a process which is more valuable than the end results.</a:t>
            </a:r>
          </a:p>
          <a:p>
            <a:pPr marL="457200" indent="-457200" algn="l">
              <a:buClr>
                <a:srgbClr val="0000C0"/>
              </a:buClr>
              <a:buFont typeface="Arial" panose="020B0604020202020204" pitchFamily="34" charset="0"/>
              <a:buChar char="•"/>
            </a:pPr>
            <a:r>
              <a:rPr lang="en-GB" sz="2800" dirty="0">
                <a:latin typeface="+mn-lt"/>
              </a:rPr>
              <a:t>Model how to give feedback to the children as this will provide them with a structure to work with.</a:t>
            </a:r>
          </a:p>
          <a:p>
            <a:pPr marL="457200" indent="-457200" algn="l">
              <a:buClr>
                <a:srgbClr val="0000C0"/>
              </a:buClr>
              <a:buFont typeface="Arial" panose="020B0604020202020204" pitchFamily="34" charset="0"/>
              <a:buChar char="•"/>
            </a:pPr>
            <a:r>
              <a:rPr lang="en-GB" sz="2800" dirty="0">
                <a:latin typeface="+mn-lt"/>
              </a:rPr>
              <a:t>Identify challenges for children and ask them to identify their own.</a:t>
            </a:r>
          </a:p>
        </p:txBody>
      </p:sp>
    </p:spTree>
    <p:extLst>
      <p:ext uri="{BB962C8B-B14F-4D97-AF65-F5344CB8AC3E}">
        <p14:creationId xmlns:p14="http://schemas.microsoft.com/office/powerpoint/2010/main" val="37495174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rmAutofit fontScale="90000"/>
          </a:bodyPr>
          <a:lstStyle/>
          <a:p>
            <a:r>
              <a:rPr lang="en-GB" dirty="0"/>
              <a:t>Feedback phrases</a:t>
            </a:r>
            <a:endParaRPr lang="en-GB" sz="3600" dirty="0"/>
          </a:p>
        </p:txBody>
      </p:sp>
      <p:sp>
        <p:nvSpPr>
          <p:cNvPr id="4" name="Title 1"/>
          <p:cNvSpPr txBox="1">
            <a:spLocks/>
          </p:cNvSpPr>
          <p:nvPr/>
        </p:nvSpPr>
        <p:spPr>
          <a:xfrm>
            <a:off x="685800" y="1124744"/>
            <a:ext cx="7772400" cy="3600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Clr>
                <a:srgbClr val="0000C0"/>
              </a:buClr>
              <a:buFont typeface="Arial" panose="020B0604020202020204" pitchFamily="34" charset="0"/>
              <a:buChar char="•"/>
            </a:pPr>
            <a:r>
              <a:rPr lang="en-GB" sz="2800" dirty="0">
                <a:latin typeface="+mn-lt"/>
              </a:rPr>
              <a:t>‘Well done … You’re learning to …’</a:t>
            </a:r>
          </a:p>
          <a:p>
            <a:pPr marL="457200" indent="-457200" algn="l">
              <a:buClr>
                <a:srgbClr val="0000C0"/>
              </a:buClr>
              <a:buFont typeface="Arial" panose="020B0604020202020204" pitchFamily="34" charset="0"/>
              <a:buChar char="•"/>
            </a:pPr>
            <a:r>
              <a:rPr lang="en-GB" sz="2800" dirty="0">
                <a:latin typeface="+mn-lt"/>
              </a:rPr>
              <a:t>‘Every time you practise, you are making the connections in your brain stronger.’</a:t>
            </a:r>
          </a:p>
          <a:p>
            <a:pPr marL="457200" indent="-457200" algn="l">
              <a:buClr>
                <a:srgbClr val="0000C0"/>
              </a:buClr>
              <a:buFont typeface="Arial" panose="020B0604020202020204" pitchFamily="34" charset="0"/>
              <a:buChar char="•"/>
            </a:pPr>
            <a:r>
              <a:rPr lang="en-GB" sz="2800" dirty="0">
                <a:latin typeface="+mn-lt"/>
              </a:rPr>
              <a:t>‘Super effort, you have … [praise process]’</a:t>
            </a:r>
          </a:p>
          <a:p>
            <a:pPr marL="457200" indent="-457200" algn="l">
              <a:buClr>
                <a:srgbClr val="0000C0"/>
              </a:buClr>
              <a:buFont typeface="Arial" panose="020B0604020202020204" pitchFamily="34" charset="0"/>
              <a:buChar char="•"/>
            </a:pPr>
            <a:r>
              <a:rPr lang="en-GB" sz="2800" dirty="0">
                <a:latin typeface="+mn-lt"/>
              </a:rPr>
              <a:t>‘You can use this mistake. Think about why it didn’t work and learn from it.’</a:t>
            </a:r>
          </a:p>
          <a:p>
            <a:pPr marL="457200" indent="-457200" algn="l">
              <a:buClr>
                <a:srgbClr val="0000C0"/>
              </a:buClr>
              <a:buFont typeface="Arial" panose="020B0604020202020204" pitchFamily="34" charset="0"/>
              <a:buChar char="•"/>
            </a:pPr>
            <a:r>
              <a:rPr lang="en-GB" sz="2800" dirty="0">
                <a:latin typeface="+mn-lt"/>
              </a:rPr>
              <a:t>‘You need some more challenging work …’</a:t>
            </a:r>
          </a:p>
        </p:txBody>
      </p:sp>
    </p:spTree>
    <p:extLst>
      <p:ext uri="{BB962C8B-B14F-4D97-AF65-F5344CB8AC3E}">
        <p14:creationId xmlns:p14="http://schemas.microsoft.com/office/powerpoint/2010/main" val="37495174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rmAutofit fontScale="90000"/>
          </a:bodyPr>
          <a:lstStyle/>
          <a:p>
            <a:r>
              <a:rPr lang="en-GB" dirty="0"/>
              <a:t>Challenge</a:t>
            </a:r>
            <a:endParaRPr lang="en-GB" sz="3600" dirty="0"/>
          </a:p>
        </p:txBody>
      </p:sp>
      <p:sp>
        <p:nvSpPr>
          <p:cNvPr id="4" name="Title 1"/>
          <p:cNvSpPr txBox="1">
            <a:spLocks/>
          </p:cNvSpPr>
          <p:nvPr/>
        </p:nvSpPr>
        <p:spPr>
          <a:xfrm>
            <a:off x="656444" y="980728"/>
            <a:ext cx="7659972" cy="43204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Clr>
                <a:srgbClr val="0000C0"/>
              </a:buClr>
              <a:buFont typeface="Arial" panose="020B0604020202020204" pitchFamily="34" charset="0"/>
              <a:buChar char="•"/>
            </a:pPr>
            <a:r>
              <a:rPr lang="en-GB" sz="2800" dirty="0">
                <a:latin typeface="+mn-lt"/>
              </a:rPr>
              <a:t>The language of challenge is very powerful and it is a very effective tool for motivating children.</a:t>
            </a:r>
          </a:p>
          <a:p>
            <a:pPr marL="457200" indent="-457200" algn="l">
              <a:buClr>
                <a:srgbClr val="0000C0"/>
              </a:buClr>
              <a:buFont typeface="Arial" panose="020B0604020202020204" pitchFamily="34" charset="0"/>
              <a:buChar char="•"/>
            </a:pPr>
            <a:r>
              <a:rPr lang="en-GB" sz="2800" dirty="0">
                <a:latin typeface="+mn-lt"/>
              </a:rPr>
              <a:t>Children should see challenge as part of their learning journey.</a:t>
            </a:r>
          </a:p>
          <a:p>
            <a:pPr marL="457200" indent="-457200" algn="l">
              <a:buClr>
                <a:srgbClr val="0000C0"/>
              </a:buClr>
              <a:buFont typeface="Arial" panose="020B0604020202020204" pitchFamily="34" charset="0"/>
              <a:buChar char="•"/>
            </a:pPr>
            <a:r>
              <a:rPr lang="en-GB" sz="2800" dirty="0">
                <a:latin typeface="+mn-lt"/>
              </a:rPr>
              <a:t>Children should be challenged as individuals and encouraged to focus on their learning journey.</a:t>
            </a:r>
          </a:p>
        </p:txBody>
      </p:sp>
    </p:spTree>
    <p:extLst>
      <p:ext uri="{BB962C8B-B14F-4D97-AF65-F5344CB8AC3E}">
        <p14:creationId xmlns:p14="http://schemas.microsoft.com/office/powerpoint/2010/main" val="37495174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rmAutofit fontScale="90000"/>
          </a:bodyPr>
          <a:lstStyle/>
          <a:p>
            <a:r>
              <a:rPr lang="en-GB" dirty="0"/>
              <a:t>What is self-efficacy?</a:t>
            </a:r>
            <a:endParaRPr lang="en-GB" sz="3600" dirty="0"/>
          </a:p>
        </p:txBody>
      </p:sp>
      <p:sp>
        <p:nvSpPr>
          <p:cNvPr id="4" name="Title 1"/>
          <p:cNvSpPr txBox="1">
            <a:spLocks/>
          </p:cNvSpPr>
          <p:nvPr/>
        </p:nvSpPr>
        <p:spPr>
          <a:xfrm>
            <a:off x="685800" y="1124744"/>
            <a:ext cx="7772400" cy="38884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200" dirty="0">
                <a:latin typeface="+mn-lt"/>
              </a:rPr>
              <a:t>Self-efficacy is the belief that you are capable of accomplishing the things you set out to do.</a:t>
            </a:r>
          </a:p>
          <a:p>
            <a:pPr algn="l"/>
            <a:endParaRPr lang="en-GB" sz="3200" dirty="0">
              <a:latin typeface="+mn-lt"/>
            </a:endParaRPr>
          </a:p>
          <a:p>
            <a:pPr algn="l"/>
            <a:r>
              <a:rPr lang="en-GB" sz="3200" dirty="0">
                <a:latin typeface="+mn-lt"/>
              </a:rPr>
              <a:t>A healthy self-esteem results when a child has a strong sense of self-efficacy. This comes from actual earned accomplishments, not piled-on praise.</a:t>
            </a:r>
          </a:p>
        </p:txBody>
      </p:sp>
    </p:spTree>
    <p:extLst>
      <p:ext uri="{BB962C8B-B14F-4D97-AF65-F5344CB8AC3E}">
        <p14:creationId xmlns:p14="http://schemas.microsoft.com/office/powerpoint/2010/main" val="37495174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648072"/>
          </a:xfrm>
        </p:spPr>
        <p:txBody>
          <a:bodyPr>
            <a:normAutofit fontScale="90000"/>
          </a:bodyPr>
          <a:lstStyle/>
          <a:p>
            <a:r>
              <a:rPr lang="en-GB" dirty="0"/>
              <a:t>Self-efficacy versus self-esteem</a:t>
            </a:r>
            <a:endParaRPr lang="en-GB" sz="3600" dirty="0"/>
          </a:p>
        </p:txBody>
      </p:sp>
      <p:sp>
        <p:nvSpPr>
          <p:cNvPr id="4" name="Title 1"/>
          <p:cNvSpPr txBox="1">
            <a:spLocks/>
          </p:cNvSpPr>
          <p:nvPr/>
        </p:nvSpPr>
        <p:spPr>
          <a:xfrm>
            <a:off x="899592" y="1412776"/>
            <a:ext cx="7772400" cy="302433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200" dirty="0">
                <a:latin typeface="+mn-lt"/>
              </a:rPr>
              <a:t>Students who demonstrate self-efficacy are more successful than students who have an inflated self-esteem (high confidence).</a:t>
            </a:r>
          </a:p>
        </p:txBody>
      </p:sp>
    </p:spTree>
    <p:extLst>
      <p:ext uri="{BB962C8B-B14F-4D97-AF65-F5344CB8AC3E}">
        <p14:creationId xmlns:p14="http://schemas.microsoft.com/office/powerpoint/2010/main" val="3749517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5"/>
            <a:ext cx="7772400" cy="576063"/>
          </a:xfrm>
        </p:spPr>
        <p:txBody>
          <a:bodyPr>
            <a:noAutofit/>
          </a:bodyPr>
          <a:lstStyle/>
          <a:p>
            <a:r>
              <a:rPr lang="en-GB" b="1" dirty="0">
                <a:solidFill>
                  <a:srgbClr val="0000C0"/>
                </a:solidFill>
              </a:rPr>
              <a:t>Scoring</a:t>
            </a:r>
          </a:p>
        </p:txBody>
      </p:sp>
      <p:sp>
        <p:nvSpPr>
          <p:cNvPr id="4" name="Title 1"/>
          <p:cNvSpPr txBox="1">
            <a:spLocks/>
          </p:cNvSpPr>
          <p:nvPr/>
        </p:nvSpPr>
        <p:spPr>
          <a:xfrm>
            <a:off x="639897" y="980728"/>
            <a:ext cx="8012632" cy="424847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dirty="0">
                <a:latin typeface="+mn-lt"/>
                <a:cs typeface="Arial" charset="0"/>
              </a:rPr>
              <a:t>For use with students aged 10 and above: </a:t>
            </a:r>
          </a:p>
          <a:p>
            <a:pPr algn="l"/>
            <a:endParaRPr lang="en-GB" sz="1000" dirty="0">
              <a:latin typeface="+mn-lt"/>
              <a:cs typeface="Arial" charset="0"/>
            </a:endParaRPr>
          </a:p>
          <a:p>
            <a:pPr marL="514350" indent="-514350" algn="l">
              <a:buClr>
                <a:srgbClr val="0000C0"/>
              </a:buClr>
              <a:buFont typeface="+mj-lt"/>
              <a:buAutoNum type="arabicPeriod"/>
            </a:pPr>
            <a:r>
              <a:rPr lang="en-GB" sz="2800" dirty="0">
                <a:latin typeface="+mn-lt"/>
                <a:cs typeface="Arial" charset="0"/>
              </a:rPr>
              <a:t>Ignore the answers to questions 4–6.</a:t>
            </a:r>
          </a:p>
          <a:p>
            <a:pPr marL="514350" indent="-514350" algn="l">
              <a:buClr>
                <a:srgbClr val="0000C0"/>
              </a:buClr>
              <a:buFont typeface="+mj-lt"/>
              <a:buAutoNum type="arabicPeriod"/>
            </a:pPr>
            <a:r>
              <a:rPr lang="en-GB" sz="2800" dirty="0">
                <a:latin typeface="+mn-lt"/>
                <a:cs typeface="Arial" charset="0"/>
              </a:rPr>
              <a:t>Add the scores for questions 1</a:t>
            </a:r>
            <a:r>
              <a:rPr lang="en-GB" sz="2800" dirty="0">
                <a:cs typeface="Arial" charset="0"/>
              </a:rPr>
              <a:t>–</a:t>
            </a:r>
            <a:r>
              <a:rPr lang="en-GB" sz="2800" dirty="0">
                <a:latin typeface="+mn-lt"/>
                <a:cs typeface="Arial" charset="0"/>
              </a:rPr>
              <a:t>3.</a:t>
            </a:r>
          </a:p>
          <a:p>
            <a:pPr marL="514350" indent="-514350" algn="l">
              <a:buClr>
                <a:srgbClr val="0000C0"/>
              </a:buClr>
              <a:buFont typeface="+mj-lt"/>
              <a:buAutoNum type="arabicPeriod"/>
            </a:pPr>
            <a:r>
              <a:rPr lang="en-GB" sz="2800" dirty="0">
                <a:latin typeface="+mn-lt"/>
                <a:cs typeface="Arial" charset="0"/>
              </a:rPr>
              <a:t>Divide by 3.</a:t>
            </a:r>
          </a:p>
          <a:p>
            <a:pPr algn="l"/>
            <a:endParaRPr lang="en-GB" sz="1000" dirty="0">
              <a:latin typeface="+mn-lt"/>
              <a:cs typeface="Arial" charset="0"/>
            </a:endParaRPr>
          </a:p>
          <a:p>
            <a:pPr marL="571500" indent="-571500" algn="l">
              <a:buClr>
                <a:srgbClr val="0000C0"/>
              </a:buClr>
              <a:buFont typeface="Arial" panose="020B0604020202020204" pitchFamily="34" charset="0"/>
              <a:buChar char="•"/>
            </a:pPr>
            <a:r>
              <a:rPr lang="en-GB" sz="2800" dirty="0">
                <a:latin typeface="+mn-lt"/>
                <a:cs typeface="Arial" charset="0"/>
              </a:rPr>
              <a:t>A score of 4+ is a growth mindset.</a:t>
            </a:r>
          </a:p>
          <a:p>
            <a:pPr marL="571500" indent="-571500" algn="l">
              <a:buClr>
                <a:srgbClr val="0000C0"/>
              </a:buClr>
              <a:buFont typeface="Arial" panose="020B0604020202020204" pitchFamily="34" charset="0"/>
              <a:buChar char="•"/>
            </a:pPr>
            <a:r>
              <a:rPr lang="en-GB" sz="2800" dirty="0">
                <a:latin typeface="+mn-lt"/>
                <a:cs typeface="Arial" charset="0"/>
              </a:rPr>
              <a:t>A score of 3 or less is a fixed-intelligence mindset.</a:t>
            </a:r>
          </a:p>
          <a:p>
            <a:pPr marL="571500" indent="-571500" algn="l">
              <a:buClr>
                <a:srgbClr val="0000C0"/>
              </a:buClr>
              <a:buFont typeface="Arial" panose="020B0604020202020204" pitchFamily="34" charset="0"/>
              <a:buChar char="•"/>
            </a:pPr>
            <a:r>
              <a:rPr lang="en-GB" sz="2800" dirty="0">
                <a:latin typeface="+mn-lt"/>
                <a:cs typeface="Arial" charset="0"/>
              </a:rPr>
              <a:t>A score of 3.3</a:t>
            </a:r>
            <a:r>
              <a:rPr lang="en-GB" sz="2800" dirty="0">
                <a:cs typeface="Arial" charset="0"/>
              </a:rPr>
              <a:t>–</a:t>
            </a:r>
            <a:r>
              <a:rPr lang="en-GB" sz="2800" dirty="0">
                <a:latin typeface="+mn-lt"/>
                <a:cs typeface="Arial" charset="0"/>
              </a:rPr>
              <a:t>3.7 is borderline.</a:t>
            </a:r>
            <a:endParaRPr lang="en-GB" sz="2800" dirty="0">
              <a:latin typeface="+mn-lt"/>
            </a:endParaRPr>
          </a:p>
        </p:txBody>
      </p:sp>
    </p:spTree>
    <p:extLst>
      <p:ext uri="{BB962C8B-B14F-4D97-AF65-F5344CB8AC3E}">
        <p14:creationId xmlns:p14="http://schemas.microsoft.com/office/powerpoint/2010/main" val="39956265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61695"/>
            <a:ext cx="7772400" cy="1470025"/>
          </a:xfrm>
        </p:spPr>
        <p:txBody>
          <a:bodyPr>
            <a:normAutofit/>
          </a:bodyPr>
          <a:lstStyle/>
          <a:p>
            <a:r>
              <a:rPr lang="en-GB" dirty="0"/>
              <a:t>Next steps?</a:t>
            </a:r>
            <a:endParaRPr lang="en-GB" sz="3600" dirty="0"/>
          </a:p>
        </p:txBody>
      </p:sp>
      <p:sp>
        <p:nvSpPr>
          <p:cNvPr id="4" name="Title 1"/>
          <p:cNvSpPr txBox="1">
            <a:spLocks/>
          </p:cNvSpPr>
          <p:nvPr/>
        </p:nvSpPr>
        <p:spPr>
          <a:xfrm>
            <a:off x="656444" y="1340768"/>
            <a:ext cx="7772400" cy="468052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Font typeface="Arial" panose="020B0604020202020204" pitchFamily="34" charset="0"/>
              <a:buChar char="•"/>
            </a:pPr>
            <a:endParaRPr lang="en-GB" sz="2800" dirty="0">
              <a:latin typeface="+mn-lt"/>
            </a:endParaRPr>
          </a:p>
        </p:txBody>
      </p:sp>
    </p:spTree>
    <p:extLst>
      <p:ext uri="{BB962C8B-B14F-4D97-AF65-F5344CB8AC3E}">
        <p14:creationId xmlns:p14="http://schemas.microsoft.com/office/powerpoint/2010/main" val="37495174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rmAutofit fontScale="90000"/>
          </a:bodyPr>
          <a:lstStyle/>
          <a:p>
            <a:r>
              <a:rPr lang="en-GB" dirty="0"/>
              <a:t>Prime Minister</a:t>
            </a:r>
            <a:endParaRPr lang="en-GB" sz="3600" dirty="0"/>
          </a:p>
        </p:txBody>
      </p:sp>
      <p:sp>
        <p:nvSpPr>
          <p:cNvPr id="4" name="Title 1"/>
          <p:cNvSpPr txBox="1">
            <a:spLocks/>
          </p:cNvSpPr>
          <p:nvPr/>
        </p:nvSpPr>
        <p:spPr>
          <a:xfrm>
            <a:off x="1331640" y="1124744"/>
            <a:ext cx="7169212" cy="352839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200" dirty="0">
                <a:latin typeface="+mn-lt"/>
                <a:cs typeface="Arial" charset="0"/>
              </a:rPr>
              <a:t>Winston Churchill </a:t>
            </a:r>
            <a:r>
              <a:rPr lang="en-GB" sz="3200" b="1" dirty="0">
                <a:latin typeface="+mn-lt"/>
                <a:cs typeface="Arial" charset="0"/>
              </a:rPr>
              <a:t>repeated </a:t>
            </a:r>
            <a:r>
              <a:rPr lang="en-GB" sz="3200" dirty="0">
                <a:latin typeface="+mn-lt"/>
                <a:cs typeface="Arial" charset="0"/>
              </a:rPr>
              <a:t>a grade during elementary school.</a:t>
            </a:r>
          </a:p>
          <a:p>
            <a:pPr algn="l"/>
            <a:endParaRPr lang="en-GB" sz="3200" dirty="0">
              <a:latin typeface="+mn-lt"/>
              <a:cs typeface="Arial" charset="0"/>
            </a:endParaRPr>
          </a:p>
          <a:p>
            <a:pPr algn="l"/>
            <a:r>
              <a:rPr lang="en-GB" sz="3200" dirty="0">
                <a:latin typeface="+mn-lt"/>
                <a:cs typeface="Arial" charset="0"/>
              </a:rPr>
              <a:t>He was placed in the </a:t>
            </a:r>
            <a:r>
              <a:rPr lang="en-GB" sz="3200" b="1" dirty="0">
                <a:latin typeface="+mn-lt"/>
                <a:cs typeface="Arial" charset="0"/>
              </a:rPr>
              <a:t>lowest </a:t>
            </a:r>
            <a:r>
              <a:rPr lang="en-GB" sz="3200" dirty="0">
                <a:latin typeface="+mn-lt"/>
                <a:cs typeface="Arial" charset="0"/>
              </a:rPr>
              <a:t>division of the </a:t>
            </a:r>
            <a:r>
              <a:rPr lang="en-GB" sz="3200" b="1" dirty="0">
                <a:cs typeface="Arial" charset="0"/>
              </a:rPr>
              <a:t>lowest</a:t>
            </a:r>
            <a:r>
              <a:rPr lang="en-GB" sz="3200" b="1" dirty="0">
                <a:latin typeface="+mn-lt"/>
                <a:cs typeface="Arial" charset="0"/>
              </a:rPr>
              <a:t> </a:t>
            </a:r>
            <a:r>
              <a:rPr lang="en-GB" sz="3200" dirty="0">
                <a:latin typeface="+mn-lt"/>
                <a:cs typeface="Arial" charset="0"/>
              </a:rPr>
              <a:t>class.</a:t>
            </a:r>
          </a:p>
        </p:txBody>
      </p:sp>
    </p:spTree>
    <p:extLst>
      <p:ext uri="{BB962C8B-B14F-4D97-AF65-F5344CB8AC3E}">
        <p14:creationId xmlns:p14="http://schemas.microsoft.com/office/powerpoint/2010/main" val="1157986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rmAutofit fontScale="90000"/>
          </a:bodyPr>
          <a:lstStyle/>
          <a:p>
            <a:r>
              <a:rPr lang="en-GB" dirty="0"/>
              <a:t>Composer</a:t>
            </a:r>
            <a:endParaRPr lang="en-GB" sz="3600" dirty="0"/>
          </a:p>
        </p:txBody>
      </p:sp>
      <p:sp>
        <p:nvSpPr>
          <p:cNvPr id="4" name="Title 1"/>
          <p:cNvSpPr txBox="1">
            <a:spLocks/>
          </p:cNvSpPr>
          <p:nvPr/>
        </p:nvSpPr>
        <p:spPr>
          <a:xfrm>
            <a:off x="958038" y="1196751"/>
            <a:ext cx="7227924" cy="345638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200" dirty="0">
                <a:latin typeface="+mn-lt"/>
                <a:cs typeface="Arial" charset="0"/>
              </a:rPr>
              <a:t>Beethoven’s teacher called him a </a:t>
            </a:r>
            <a:r>
              <a:rPr lang="en-GB" sz="3200" b="1" dirty="0">
                <a:latin typeface="+mn-lt"/>
                <a:cs typeface="Arial" charset="0"/>
              </a:rPr>
              <a:t>hopeless </a:t>
            </a:r>
            <a:r>
              <a:rPr lang="en-GB" sz="3200" dirty="0">
                <a:latin typeface="+mn-lt"/>
                <a:cs typeface="Arial" charset="0"/>
              </a:rPr>
              <a:t>composer.</a:t>
            </a:r>
          </a:p>
          <a:p>
            <a:pPr algn="l"/>
            <a:endParaRPr lang="en-GB" sz="3200" dirty="0">
              <a:latin typeface="+mn-lt"/>
              <a:cs typeface="Arial" charset="0"/>
            </a:endParaRPr>
          </a:p>
          <a:p>
            <a:pPr algn="l"/>
            <a:r>
              <a:rPr lang="en-GB" sz="3200" dirty="0">
                <a:latin typeface="+mn-lt"/>
                <a:cs typeface="Arial" charset="0"/>
              </a:rPr>
              <a:t>He wrote </a:t>
            </a:r>
            <a:r>
              <a:rPr lang="en-GB" sz="3200" b="1" dirty="0">
                <a:latin typeface="+mn-lt"/>
                <a:cs typeface="Arial" charset="0"/>
              </a:rPr>
              <a:t>five </a:t>
            </a:r>
            <a:r>
              <a:rPr lang="en-GB" sz="3200" dirty="0">
                <a:latin typeface="+mn-lt"/>
                <a:cs typeface="Arial" charset="0"/>
              </a:rPr>
              <a:t>of his greatest </a:t>
            </a:r>
            <a:r>
              <a:rPr lang="en-GB" sz="3200" b="1" dirty="0">
                <a:latin typeface="+mn-lt"/>
                <a:cs typeface="Arial" charset="0"/>
              </a:rPr>
              <a:t>symphonies</a:t>
            </a:r>
            <a:r>
              <a:rPr lang="en-GB" sz="3200" dirty="0">
                <a:latin typeface="+mn-lt"/>
                <a:cs typeface="Arial" charset="0"/>
              </a:rPr>
              <a:t> while </a:t>
            </a:r>
            <a:r>
              <a:rPr lang="en-GB" sz="3200" b="1" dirty="0">
                <a:latin typeface="+mn-lt"/>
                <a:cs typeface="Arial" charset="0"/>
              </a:rPr>
              <a:t>deaf</a:t>
            </a:r>
            <a:r>
              <a:rPr lang="en-GB" sz="3200" dirty="0">
                <a:latin typeface="+mn-lt"/>
                <a:cs typeface="Arial" charset="0"/>
              </a:rPr>
              <a:t>.</a:t>
            </a:r>
          </a:p>
        </p:txBody>
      </p:sp>
    </p:spTree>
    <p:extLst>
      <p:ext uri="{BB962C8B-B14F-4D97-AF65-F5344CB8AC3E}">
        <p14:creationId xmlns:p14="http://schemas.microsoft.com/office/powerpoint/2010/main" val="2474070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rmAutofit fontScale="90000"/>
          </a:bodyPr>
          <a:lstStyle/>
          <a:p>
            <a:r>
              <a:rPr lang="en-GB" dirty="0"/>
              <a:t>Writer</a:t>
            </a:r>
            <a:endParaRPr lang="en-GB" sz="3600" dirty="0"/>
          </a:p>
        </p:txBody>
      </p:sp>
      <p:sp>
        <p:nvSpPr>
          <p:cNvPr id="10" name="Title 1">
            <a:extLst>
              <a:ext uri="{FF2B5EF4-FFF2-40B4-BE49-F238E27FC236}">
                <a16:creationId xmlns:a16="http://schemas.microsoft.com/office/drawing/2014/main" id="{F5A7FC40-C4E9-45D2-BF7C-0B7BA5DF5550}"/>
              </a:ext>
            </a:extLst>
          </p:cNvPr>
          <p:cNvSpPr txBox="1">
            <a:spLocks/>
          </p:cNvSpPr>
          <p:nvPr/>
        </p:nvSpPr>
        <p:spPr>
          <a:xfrm>
            <a:off x="685800" y="1772816"/>
            <a:ext cx="7772400" cy="331236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dirty="0">
                <a:latin typeface="+mn-lt"/>
                <a:cs typeface="Arial" charset="0"/>
              </a:rPr>
              <a:t>Twelve publishers </a:t>
            </a:r>
            <a:r>
              <a:rPr lang="en-GB" sz="2800" b="1" dirty="0">
                <a:latin typeface="+mn-lt"/>
                <a:cs typeface="Arial" charset="0"/>
              </a:rPr>
              <a:t>rejected</a:t>
            </a:r>
            <a:r>
              <a:rPr lang="en-GB" sz="2800" dirty="0">
                <a:latin typeface="+mn-lt"/>
                <a:cs typeface="Arial" charset="0"/>
              </a:rPr>
              <a:t> J.K. Rowling’s manuscript of </a:t>
            </a:r>
            <a:r>
              <a:rPr lang="en-GB" sz="2800" i="1" dirty="0">
                <a:latin typeface="+mn-lt"/>
                <a:cs typeface="Arial" charset="0"/>
              </a:rPr>
              <a:t>Harry Potter and the Philosopher’s Stone</a:t>
            </a:r>
            <a:r>
              <a:rPr lang="en-GB" sz="2800" dirty="0">
                <a:latin typeface="+mn-lt"/>
                <a:cs typeface="Arial" charset="0"/>
              </a:rPr>
              <a:t>. One year later, one publisher gave her a chance but told her to get a day job, since she had </a:t>
            </a:r>
            <a:r>
              <a:rPr lang="en-GB" sz="2800" b="1" dirty="0">
                <a:latin typeface="+mn-lt"/>
                <a:cs typeface="Arial" charset="0"/>
              </a:rPr>
              <a:t>little chance of making money</a:t>
            </a:r>
            <a:r>
              <a:rPr lang="en-GB" sz="2800" dirty="0">
                <a:latin typeface="+mn-lt"/>
                <a:cs typeface="Arial" charset="0"/>
              </a:rPr>
              <a:t> in children’s books.</a:t>
            </a:r>
          </a:p>
          <a:p>
            <a:pPr algn="l"/>
            <a:endParaRPr lang="en-GB" sz="2800" dirty="0">
              <a:latin typeface="+mn-lt"/>
              <a:cs typeface="Arial" charset="0"/>
            </a:endParaRPr>
          </a:p>
          <a:p>
            <a:pPr algn="l"/>
            <a:r>
              <a:rPr lang="en-GB" sz="2800" dirty="0">
                <a:latin typeface="+mn-lt"/>
                <a:cs typeface="Arial" charset="0"/>
              </a:rPr>
              <a:t>J.K. Rowling’s net worth in 2012: </a:t>
            </a:r>
            <a:r>
              <a:rPr lang="en-GB" sz="2800" b="1" dirty="0">
                <a:latin typeface="+mn-lt"/>
                <a:cs typeface="Arial" charset="0"/>
              </a:rPr>
              <a:t>$1 billion USD</a:t>
            </a:r>
            <a:r>
              <a:rPr lang="en-GB" sz="2800" dirty="0">
                <a:latin typeface="+mn-lt"/>
                <a:cs typeface="Arial" charset="0"/>
              </a:rPr>
              <a:t>.</a:t>
            </a:r>
          </a:p>
          <a:p>
            <a:pPr algn="l"/>
            <a:endParaRPr lang="en-GB" sz="2800" dirty="0">
              <a:latin typeface="+mn-lt"/>
              <a:cs typeface="Arial" charset="0"/>
            </a:endParaRPr>
          </a:p>
          <a:p>
            <a:pPr algn="l"/>
            <a:endParaRPr lang="en-GB" sz="2800" dirty="0">
              <a:latin typeface="+mn-lt"/>
              <a:cs typeface="Arial" charset="0"/>
            </a:endParaRPr>
          </a:p>
        </p:txBody>
      </p:sp>
    </p:spTree>
    <p:extLst>
      <p:ext uri="{BB962C8B-B14F-4D97-AF65-F5344CB8AC3E}">
        <p14:creationId xmlns:p14="http://schemas.microsoft.com/office/powerpoint/2010/main" val="2542991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7564" y="404665"/>
            <a:ext cx="7772400" cy="576064"/>
          </a:xfrm>
        </p:spPr>
        <p:txBody>
          <a:bodyPr>
            <a:normAutofit fontScale="90000"/>
          </a:bodyPr>
          <a:lstStyle/>
          <a:p>
            <a:r>
              <a:rPr lang="en-GB" dirty="0"/>
              <a:t>Aims for the session</a:t>
            </a:r>
            <a:endParaRPr lang="en-GB" sz="3600" dirty="0"/>
          </a:p>
        </p:txBody>
      </p:sp>
      <p:sp>
        <p:nvSpPr>
          <p:cNvPr id="4" name="Title 1"/>
          <p:cNvSpPr txBox="1">
            <a:spLocks/>
          </p:cNvSpPr>
          <p:nvPr/>
        </p:nvSpPr>
        <p:spPr>
          <a:xfrm>
            <a:off x="647564" y="1340768"/>
            <a:ext cx="7772400" cy="352839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571500" indent="-571500" algn="l">
              <a:buClr>
                <a:srgbClr val="0000C0"/>
              </a:buClr>
              <a:buFont typeface="Arial" panose="020B0604020202020204" pitchFamily="34" charset="0"/>
              <a:buChar char="•"/>
            </a:pPr>
            <a:r>
              <a:rPr lang="en-GB" sz="2800" dirty="0">
                <a:latin typeface="+mn-lt"/>
                <a:cs typeface="Arial" charset="0"/>
              </a:rPr>
              <a:t>To define the terms ‘fixed mindset’ and ‘growth mindset’.</a:t>
            </a:r>
          </a:p>
          <a:p>
            <a:pPr marL="571500" indent="-571500" algn="l">
              <a:buClr>
                <a:srgbClr val="0000C0"/>
              </a:buClr>
              <a:buFont typeface="Arial" panose="020B0604020202020204" pitchFamily="34" charset="0"/>
              <a:buChar char="•"/>
            </a:pPr>
            <a:r>
              <a:rPr lang="en-GB" sz="2800" dirty="0">
                <a:latin typeface="+mn-lt"/>
                <a:cs typeface="Arial" charset="0"/>
              </a:rPr>
              <a:t>To identify how the teaching of growth mindsets can affect children in the classroom.</a:t>
            </a:r>
          </a:p>
          <a:p>
            <a:pPr marL="571500" indent="-571500" algn="l">
              <a:buClr>
                <a:srgbClr val="0000C0"/>
              </a:buClr>
              <a:buFont typeface="Arial" panose="020B0604020202020204" pitchFamily="34" charset="0"/>
              <a:buChar char="•"/>
            </a:pPr>
            <a:r>
              <a:rPr lang="en-GB" sz="2800" dirty="0">
                <a:latin typeface="+mn-lt"/>
                <a:cs typeface="Arial" charset="0"/>
              </a:rPr>
              <a:t>To examine how feedback can affect a child’s learning and classroom culture.</a:t>
            </a:r>
            <a:endParaRPr lang="en-GB" sz="2800" dirty="0">
              <a:latin typeface="+mn-lt"/>
            </a:endParaRPr>
          </a:p>
        </p:txBody>
      </p:sp>
    </p:spTree>
    <p:extLst>
      <p:ext uri="{BB962C8B-B14F-4D97-AF65-F5344CB8AC3E}">
        <p14:creationId xmlns:p14="http://schemas.microsoft.com/office/powerpoint/2010/main" val="39956265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826896" cy="576064"/>
          </a:xfrm>
        </p:spPr>
        <p:txBody>
          <a:bodyPr>
            <a:normAutofit fontScale="90000"/>
          </a:bodyPr>
          <a:lstStyle/>
          <a:p>
            <a:r>
              <a:rPr lang="en-GB" dirty="0"/>
              <a:t>Carol S. </a:t>
            </a:r>
            <a:r>
              <a:rPr lang="en-GB" dirty="0" err="1"/>
              <a:t>Dweck</a:t>
            </a:r>
            <a:endParaRPr lang="en-GB" sz="3600" dirty="0"/>
          </a:p>
        </p:txBody>
      </p:sp>
      <p:sp>
        <p:nvSpPr>
          <p:cNvPr id="4" name="Title 1"/>
          <p:cNvSpPr txBox="1">
            <a:spLocks/>
          </p:cNvSpPr>
          <p:nvPr/>
        </p:nvSpPr>
        <p:spPr>
          <a:xfrm>
            <a:off x="683568" y="1484784"/>
            <a:ext cx="7776864" cy="280831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dirty="0">
                <a:latin typeface="+mn-lt"/>
                <a:cs typeface="Arial" charset="0"/>
              </a:rPr>
              <a:t>Click </a:t>
            </a:r>
            <a:r>
              <a:rPr lang="en-GB" sz="2800" dirty="0">
                <a:latin typeface="+mn-lt"/>
                <a:cs typeface="Arial" charset="0"/>
                <a:hlinkClick r:id="rId2"/>
              </a:rPr>
              <a:t>here</a:t>
            </a:r>
            <a:r>
              <a:rPr lang="en-GB" sz="2800" dirty="0">
                <a:latin typeface="+mn-lt"/>
                <a:cs typeface="Arial" charset="0"/>
              </a:rPr>
              <a:t> to watch </a:t>
            </a:r>
            <a:r>
              <a:rPr lang="en-GB" sz="2800" dirty="0">
                <a:cs typeface="Arial" charset="0"/>
              </a:rPr>
              <a:t>Stanford University psychologist </a:t>
            </a:r>
            <a:r>
              <a:rPr lang="en-GB" sz="2800" dirty="0">
                <a:latin typeface="+mn-lt"/>
                <a:cs typeface="Arial" charset="0"/>
              </a:rPr>
              <a:t>Carol S. Dweck discussing how these two mindsets influence behaviour and achievement.</a:t>
            </a:r>
          </a:p>
        </p:txBody>
      </p:sp>
    </p:spTree>
    <p:extLst>
      <p:ext uri="{BB962C8B-B14F-4D97-AF65-F5344CB8AC3E}">
        <p14:creationId xmlns:p14="http://schemas.microsoft.com/office/powerpoint/2010/main" val="3995626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536" y="404664"/>
            <a:ext cx="7772400" cy="576064"/>
          </a:xfrm>
        </p:spPr>
        <p:txBody>
          <a:bodyPr>
            <a:normAutofit fontScale="90000"/>
          </a:bodyPr>
          <a:lstStyle/>
          <a:p>
            <a:r>
              <a:rPr lang="en-GB" dirty="0"/>
              <a:t>What does this mean?</a:t>
            </a:r>
            <a:endParaRPr lang="en-GB" sz="3600" dirty="0"/>
          </a:p>
        </p:txBody>
      </p:sp>
      <p:sp>
        <p:nvSpPr>
          <p:cNvPr id="4" name="Title 1"/>
          <p:cNvSpPr txBox="1">
            <a:spLocks/>
          </p:cNvSpPr>
          <p:nvPr/>
        </p:nvSpPr>
        <p:spPr>
          <a:xfrm>
            <a:off x="869770" y="980728"/>
            <a:ext cx="7640694" cy="43204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dirty="0">
                <a:latin typeface="+mn-lt"/>
                <a:cs typeface="Arial" charset="0"/>
              </a:rPr>
              <a:t>According to Dweck, success is not determined by innate talents and intellect. Rather, success depends upon mindset – the degree to which we believe we have the capacity to cultivate our intelligence and grow our abilities.</a:t>
            </a:r>
          </a:p>
          <a:p>
            <a:pPr algn="l"/>
            <a:endParaRPr lang="en-GB" sz="1000" dirty="0">
              <a:latin typeface="+mn-lt"/>
              <a:cs typeface="Arial" charset="0"/>
            </a:endParaRPr>
          </a:p>
          <a:p>
            <a:pPr algn="l"/>
            <a:r>
              <a:rPr lang="en-GB" sz="2800" dirty="0">
                <a:latin typeface="+mn-lt"/>
                <a:cs typeface="Arial" charset="0"/>
              </a:rPr>
              <a:t>Click </a:t>
            </a:r>
            <a:r>
              <a:rPr lang="en-GB" sz="2800" dirty="0">
                <a:latin typeface="+mn-lt"/>
                <a:cs typeface="Arial" charset="0"/>
                <a:hlinkClick r:id="rId2"/>
              </a:rPr>
              <a:t>here</a:t>
            </a:r>
            <a:r>
              <a:rPr lang="en-GB" sz="2800" dirty="0">
                <a:latin typeface="+mn-lt"/>
                <a:cs typeface="Arial" charset="0"/>
              </a:rPr>
              <a:t> for another video on fostering growth mindsets.</a:t>
            </a:r>
          </a:p>
          <a:p>
            <a:pPr algn="l"/>
            <a:endParaRPr lang="en-GB" sz="1000" dirty="0">
              <a:latin typeface="+mn-lt"/>
              <a:cs typeface="Arial" charset="0"/>
            </a:endParaRPr>
          </a:p>
          <a:p>
            <a:pPr algn="l"/>
            <a:r>
              <a:rPr lang="en-GB" sz="2800" dirty="0">
                <a:cs typeface="Arial" charset="0"/>
              </a:rPr>
              <a:t>(See also her book </a:t>
            </a:r>
            <a:r>
              <a:rPr lang="en-GB" sz="2800" i="1" dirty="0">
                <a:cs typeface="Arial" charset="0"/>
              </a:rPr>
              <a:t>Mindset: The New Psychology </a:t>
            </a:r>
            <a:br>
              <a:rPr lang="en-GB" sz="2800" i="1" dirty="0">
                <a:cs typeface="Arial" charset="0"/>
              </a:rPr>
            </a:br>
            <a:r>
              <a:rPr lang="en-GB" sz="2800" i="1" dirty="0">
                <a:cs typeface="Arial" charset="0"/>
              </a:rPr>
              <a:t>of Success</a:t>
            </a:r>
            <a:r>
              <a:rPr lang="en-GB" sz="2800" dirty="0">
                <a:cs typeface="Arial" charset="0"/>
              </a:rPr>
              <a:t>.)</a:t>
            </a:r>
          </a:p>
        </p:txBody>
      </p:sp>
    </p:spTree>
    <p:extLst>
      <p:ext uri="{BB962C8B-B14F-4D97-AF65-F5344CB8AC3E}">
        <p14:creationId xmlns:p14="http://schemas.microsoft.com/office/powerpoint/2010/main" val="39956265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1181</TotalTime>
  <Words>1527</Words>
  <Application>Microsoft Office PowerPoint</Application>
  <PresentationFormat>On-screen Show (4:3)</PresentationFormat>
  <Paragraphs>175</Paragraphs>
  <Slides>30</Slides>
  <Notes>12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30</vt:i4>
      </vt:variant>
    </vt:vector>
  </HeadingPairs>
  <TitlesOfParts>
    <vt:vector size="36" baseType="lpstr">
      <vt:lpstr>Arial</vt:lpstr>
      <vt:lpstr>Calibri</vt:lpstr>
      <vt:lpstr>Calibri Light</vt:lpstr>
      <vt:lpstr>Helvetica</vt:lpstr>
      <vt:lpstr>Office Theme</vt:lpstr>
      <vt:lpstr>Custom Design</vt:lpstr>
      <vt:lpstr>Developing a  Growth Mindset</vt:lpstr>
      <vt:lpstr>Questionnaire</vt:lpstr>
      <vt:lpstr>Scoring</vt:lpstr>
      <vt:lpstr>Prime Minister</vt:lpstr>
      <vt:lpstr>Composer</vt:lpstr>
      <vt:lpstr>Writer</vt:lpstr>
      <vt:lpstr>Aims for the session</vt:lpstr>
      <vt:lpstr>Carol S. Dweck</vt:lpstr>
      <vt:lpstr>What does this mean?</vt:lpstr>
      <vt:lpstr>Mindsets: not just intellect</vt:lpstr>
      <vt:lpstr>When do you feel smart?</vt:lpstr>
      <vt:lpstr>What’s the big deal?</vt:lpstr>
      <vt:lpstr>Growth mindset</vt:lpstr>
      <vt:lpstr>Why should you teach growth mindsets to children?</vt:lpstr>
      <vt:lpstr>Why should you teach growth mindsets to children?</vt:lpstr>
      <vt:lpstr>Prerequisites</vt:lpstr>
      <vt:lpstr>Growth mindset in the classroom</vt:lpstr>
      <vt:lpstr>Feedback and praise</vt:lpstr>
      <vt:lpstr>How do you respond …?</vt:lpstr>
      <vt:lpstr>Messages children hear</vt:lpstr>
      <vt:lpstr>Messages children hear</vt:lpstr>
      <vt:lpstr>The things that we say</vt:lpstr>
      <vt:lpstr>Feeding back during the lesson</vt:lpstr>
      <vt:lpstr>Feeding back during the lesson</vt:lpstr>
      <vt:lpstr>Praise</vt:lpstr>
      <vt:lpstr>Feedback phrases</vt:lpstr>
      <vt:lpstr>Challenge</vt:lpstr>
      <vt:lpstr>What is self-efficacy?</vt:lpstr>
      <vt:lpstr>Self-efficacy versus self-esteem</vt:lpstr>
      <vt:lpstr>Next steps?</vt:lpstr>
    </vt:vector>
  </TitlesOfParts>
  <Company>Hachette UK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a Growth Mindset</dc:title>
  <dc:creator>Lily.Hollins</dc:creator>
  <cp:lastModifiedBy>Ella and George Stephenson</cp:lastModifiedBy>
  <cp:revision>50</cp:revision>
  <dcterms:created xsi:type="dcterms:W3CDTF">2016-11-24T16:44:38Z</dcterms:created>
  <dcterms:modified xsi:type="dcterms:W3CDTF">2020-05-22T14:35:55Z</dcterms:modified>
</cp:coreProperties>
</file>