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
  </p:notesMasterIdLst>
  <p:sldIdLst>
    <p:sldId id="313" r:id="rId3"/>
    <p:sldId id="314"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200"/>
    <a:srgbClr val="0000C0"/>
    <a:srgbClr val="FFF4C0"/>
    <a:srgbClr val="C5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29" autoAdjust="0"/>
    <p:restoredTop sz="92789" autoAdjust="0"/>
  </p:normalViewPr>
  <p:slideViewPr>
    <p:cSldViewPr>
      <p:cViewPr varScale="1">
        <p:scale>
          <a:sx n="92" d="100"/>
          <a:sy n="92" d="100"/>
        </p:scale>
        <p:origin x="108" y="3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F2B62F-5F79-4967-996A-33F51C64B319}" type="datetimeFigureOut">
              <a:rPr lang="en-GB" smtClean="0"/>
              <a:t>22/05/2020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616C2-4FBF-40E1-8045-C3164AAA2CB7}" type="slidenum">
              <a:rPr lang="en-GB" smtClean="0"/>
              <a:t>‹#›</a:t>
            </a:fld>
            <a:endParaRPr lang="en-GB"/>
          </a:p>
        </p:txBody>
      </p:sp>
    </p:spTree>
    <p:extLst>
      <p:ext uri="{BB962C8B-B14F-4D97-AF65-F5344CB8AC3E}">
        <p14:creationId xmlns:p14="http://schemas.microsoft.com/office/powerpoint/2010/main" val="176379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2349BEB-9086-444A-A903-3A6B25613A02}"/>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2130425"/>
            <a:ext cx="7772400" cy="650503"/>
          </a:xfrm>
          <a:prstGeom prst="rect">
            <a:avLst/>
          </a:prstGeom>
        </p:spPr>
        <p:txBody>
          <a:bodyPr/>
          <a:lstStyle>
            <a:lvl1pPr>
              <a:defRPr b="1">
                <a:solidFill>
                  <a:srgbClr val="0000C0"/>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1"/>
            <a:ext cx="6400800" cy="55091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9" name="Picture 8" descr="Hodder branding.jpg">
            <a:extLst>
              <a:ext uri="{FF2B5EF4-FFF2-40B4-BE49-F238E27FC236}">
                <a16:creationId xmlns:a16="http://schemas.microsoft.com/office/drawing/2014/main" id="{6E429E4E-51D1-E945-840A-1090709DDCF4}"/>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97625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CFD01C-50DA-4D46-962D-96247B91E2E4}"/>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1340768"/>
            <a:ext cx="8229600" cy="38884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1">
            <a:extLst>
              <a:ext uri="{FF2B5EF4-FFF2-40B4-BE49-F238E27FC236}">
                <a16:creationId xmlns:a16="http://schemas.microsoft.com/office/drawing/2014/main" id="{8791ABC6-486B-5645-BBAC-3F462E7B1B91}"/>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8" name="Picture 7" descr="Hodder branding.jpg">
            <a:extLst>
              <a:ext uri="{FF2B5EF4-FFF2-40B4-BE49-F238E27FC236}">
                <a16:creationId xmlns:a16="http://schemas.microsoft.com/office/drawing/2014/main" id="{6F246076-7BDC-664B-B672-9A0839C54115}"/>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350043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1EB5887-F251-224C-9942-C330DD5678F9}"/>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236296" y="418654"/>
            <a:ext cx="1450504" cy="4882554"/>
          </a:xfrm>
          <a:prstGeom prst="rect">
            <a:avLst/>
          </a:prstGeom>
        </p:spPr>
        <p:txBody>
          <a:bodyPr vert="eaVert"/>
          <a:lstStyle>
            <a:lvl1pPr>
              <a:defRPr b="1">
                <a:solidFill>
                  <a:srgbClr val="0000C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457200" y="418654"/>
            <a:ext cx="6527576" cy="488255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descr="Hodder branding.jpg">
            <a:extLst>
              <a:ext uri="{FF2B5EF4-FFF2-40B4-BE49-F238E27FC236}">
                <a16:creationId xmlns:a16="http://schemas.microsoft.com/office/drawing/2014/main" id="{EAD2DB6D-AA9C-8644-B93F-6E5176D28245}"/>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6040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846E5-CC63-CE43-9F25-C214FF8961FF}"/>
              </a:ext>
            </a:extLst>
          </p:cNvPr>
          <p:cNvSpPr>
            <a:spLocks noGrp="1"/>
          </p:cNvSpPr>
          <p:nvPr>
            <p:ph type="ctrTitle"/>
          </p:nvPr>
        </p:nvSpPr>
        <p:spPr>
          <a:xfrm>
            <a:off x="1143000" y="1122363"/>
            <a:ext cx="6858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8F29830-CB36-084D-9BD0-41B20876B8C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972774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F5803E9-D96F-1B43-94F1-6B9F3C0ECB11}"/>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57200" y="1124744"/>
            <a:ext cx="8229600" cy="4248472"/>
          </a:xfrm>
        </p:spPr>
        <p:txBody>
          <a:bodyPr/>
          <a:lstStyle>
            <a:lvl3pPr>
              <a:buClr>
                <a:srgbClr val="FFD200"/>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descr="Hodder branding.jpg">
            <a:extLst>
              <a:ext uri="{FF2B5EF4-FFF2-40B4-BE49-F238E27FC236}">
                <a16:creationId xmlns:a16="http://schemas.microsoft.com/office/drawing/2014/main" id="{8F378640-8C09-F54E-AB7D-678932B9D1A1}"/>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906286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3833BA7-3B2E-E94C-A850-F7BC6E4C1234}"/>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3993083"/>
            <a:ext cx="7772400" cy="660053"/>
          </a:xfrm>
          <a:prstGeom prst="rect">
            <a:avLst/>
          </a:prstGeom>
        </p:spPr>
        <p:txBody>
          <a:bodyPr anchor="t"/>
          <a:lstStyle>
            <a:lvl1pPr algn="l">
              <a:defRPr sz="4000" b="1" cap="all">
                <a:solidFill>
                  <a:srgbClr val="0000C0"/>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49289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7" name="Picture 6" descr="Hodder branding.jpg">
            <a:extLst>
              <a:ext uri="{FF2B5EF4-FFF2-40B4-BE49-F238E27FC236}">
                <a16:creationId xmlns:a16="http://schemas.microsoft.com/office/drawing/2014/main" id="{86FC8904-CD03-564A-8F28-3D5D4BD95323}"/>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502876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rgbClr val="FFC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8121554-21E7-2A40-93A7-652C37A96116}"/>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p:nvPr>
        </p:nvSpPr>
        <p:spPr>
          <a:xfrm>
            <a:off x="452264" y="1166018"/>
            <a:ext cx="4038600" cy="42071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3264" y="1166019"/>
            <a:ext cx="4038600" cy="42071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1">
            <a:extLst>
              <a:ext uri="{FF2B5EF4-FFF2-40B4-BE49-F238E27FC236}">
                <a16:creationId xmlns:a16="http://schemas.microsoft.com/office/drawing/2014/main" id="{1B7AA801-5758-4040-8129-ACFF36DB2118}"/>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9" name="Picture 8" descr="Hodder branding.jpg">
            <a:extLst>
              <a:ext uri="{FF2B5EF4-FFF2-40B4-BE49-F238E27FC236}">
                <a16:creationId xmlns:a16="http://schemas.microsoft.com/office/drawing/2014/main" id="{BB7BEE32-714B-9541-BBB9-510193C66AA3}"/>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73760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FFC000"/>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8B2EADA-5B10-0E40-9A8D-6CA5457539F1}"/>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06104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700808"/>
            <a:ext cx="4040188"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06104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700808"/>
            <a:ext cx="4041775" cy="367240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itle 1">
            <a:extLst>
              <a:ext uri="{FF2B5EF4-FFF2-40B4-BE49-F238E27FC236}">
                <a16:creationId xmlns:a16="http://schemas.microsoft.com/office/drawing/2014/main" id="{43151C25-9EAD-D144-AC79-566682C6CB2B}"/>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11" name="Picture 10" descr="Hodder branding.jpg">
            <a:extLst>
              <a:ext uri="{FF2B5EF4-FFF2-40B4-BE49-F238E27FC236}">
                <a16:creationId xmlns:a16="http://schemas.microsoft.com/office/drawing/2014/main" id="{7AC01351-D2CF-6B41-8AB0-0395F7E68A4D}"/>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289310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C000"/>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3CA63FF-F18E-8247-AFD1-DDAAA7CAC228}"/>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1B601D06-4809-4045-9815-4C1AE0F66A93}"/>
              </a:ext>
            </a:extLst>
          </p:cNvPr>
          <p:cNvSpPr>
            <a:spLocks noGrp="1"/>
          </p:cNvSpPr>
          <p:nvPr>
            <p:ph type="title"/>
          </p:nvPr>
        </p:nvSpPr>
        <p:spPr>
          <a:xfrm>
            <a:off x="457200" y="274638"/>
            <a:ext cx="8229600" cy="576063"/>
          </a:xfrm>
          <a:prstGeom prst="rect">
            <a:avLst/>
          </a:prstGeom>
        </p:spPr>
        <p:txBody>
          <a:bodyPr/>
          <a:lstStyle>
            <a:lvl1pPr>
              <a:defRPr b="1" i="0" baseline="0">
                <a:solidFill>
                  <a:srgbClr val="0000C0"/>
                </a:solidFill>
              </a:defRPr>
            </a:lvl1pPr>
          </a:lstStyle>
          <a:p>
            <a:r>
              <a:rPr lang="en-US" dirty="0"/>
              <a:t>Click to edit Master title style</a:t>
            </a:r>
            <a:endParaRPr lang="en-GB" dirty="0"/>
          </a:p>
        </p:txBody>
      </p:sp>
      <p:pic>
        <p:nvPicPr>
          <p:cNvPr id="7" name="Picture 6" descr="Hodder branding.jpg">
            <a:extLst>
              <a:ext uri="{FF2B5EF4-FFF2-40B4-BE49-F238E27FC236}">
                <a16:creationId xmlns:a16="http://schemas.microsoft.com/office/drawing/2014/main" id="{FFBEDBCE-6A53-BB46-B074-B98D41337F0E}"/>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2107178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FC000"/>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E0DF18D-5112-0942-AD4C-5BFF808847B0}"/>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Hodder branding.jpg">
            <a:extLst>
              <a:ext uri="{FF2B5EF4-FFF2-40B4-BE49-F238E27FC236}">
                <a16:creationId xmlns:a16="http://schemas.microsoft.com/office/drawing/2014/main" id="{B2C1892A-900D-1B43-A21E-DA2D25B13AAC}"/>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1462653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3FFBE-A3F3-E848-8D8E-5CCA4C2B7100}"/>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1001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1"/>
            <a:ext cx="3008313" cy="39381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8" name="Picture 7" descr="Hodder branding.jpg">
            <a:extLst>
              <a:ext uri="{FF2B5EF4-FFF2-40B4-BE49-F238E27FC236}">
                <a16:creationId xmlns:a16="http://schemas.microsoft.com/office/drawing/2014/main" id="{AFDAD2A8-2E02-AE43-863E-AA784D3C6812}"/>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Tree>
    <p:extLst>
      <p:ext uri="{BB962C8B-B14F-4D97-AF65-F5344CB8AC3E}">
        <p14:creationId xmlns:p14="http://schemas.microsoft.com/office/powerpoint/2010/main" val="834706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FFC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8E3FF2-AED4-FE43-8400-A90096CB0F33}"/>
              </a:ext>
            </a:extLst>
          </p:cNvPr>
          <p:cNvSpPr/>
          <p:nvPr userDrawn="1"/>
        </p:nvSpPr>
        <p:spPr>
          <a:xfrm>
            <a:off x="251520" y="260648"/>
            <a:ext cx="8640960" cy="5184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Hodder branding.jpg">
            <a:extLst>
              <a:ext uri="{FF2B5EF4-FFF2-40B4-BE49-F238E27FC236}">
                <a16:creationId xmlns:a16="http://schemas.microsoft.com/office/drawing/2014/main" id="{F0EA4701-AA4C-A343-A1F9-9C846EEE3840}"/>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
        <p:nvSpPr>
          <p:cNvPr id="2" name="Title 1"/>
          <p:cNvSpPr>
            <a:spLocks noGrp="1"/>
          </p:cNvSpPr>
          <p:nvPr>
            <p:ph type="title"/>
          </p:nvPr>
        </p:nvSpPr>
        <p:spPr>
          <a:xfrm>
            <a:off x="1792288" y="4095844"/>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33417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662582"/>
            <a:ext cx="5486400" cy="7106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17772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1"/>
            <a:ext cx="8229600" cy="312494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Box 7">
            <a:extLst>
              <a:ext uri="{FF2B5EF4-FFF2-40B4-BE49-F238E27FC236}">
                <a16:creationId xmlns:a16="http://schemas.microsoft.com/office/drawing/2014/main" id="{7D22AE36-790A-E141-9142-9A03B326C98B}"/>
              </a:ext>
            </a:extLst>
          </p:cNvPr>
          <p:cNvSpPr txBox="1"/>
          <p:nvPr userDrawn="1"/>
        </p:nvSpPr>
        <p:spPr>
          <a:xfrm>
            <a:off x="611560" y="6309320"/>
            <a:ext cx="2376264" cy="184666"/>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bg1">
                    <a:lumMod val="95000"/>
                  </a:schemeClr>
                </a:solidFill>
                <a:latin typeface="Helvetica"/>
                <a:cs typeface="Helvetica"/>
              </a:rPr>
              <a:t>© Katherine </a:t>
            </a:r>
            <a:r>
              <a:rPr lang="en-US" altLang="en-US" sz="1200" dirty="0" err="1">
                <a:solidFill>
                  <a:schemeClr val="bg1">
                    <a:lumMod val="95000"/>
                  </a:schemeClr>
                </a:solidFill>
                <a:latin typeface="Helvetica"/>
                <a:cs typeface="Helvetica"/>
              </a:rPr>
              <a:t>Muncaster</a:t>
            </a:r>
            <a:r>
              <a:rPr lang="en-US" altLang="en-US" sz="1200" dirty="0">
                <a:solidFill>
                  <a:schemeClr val="bg1">
                    <a:lumMod val="95000"/>
                  </a:schemeClr>
                </a:solidFill>
                <a:latin typeface="Helvetica"/>
                <a:cs typeface="Helvetica"/>
              </a:rPr>
              <a:t> 2020</a:t>
            </a:r>
          </a:p>
        </p:txBody>
      </p:sp>
      <p:sp>
        <p:nvSpPr>
          <p:cNvPr id="10" name="Title Placeholder 9">
            <a:extLst>
              <a:ext uri="{FF2B5EF4-FFF2-40B4-BE49-F238E27FC236}">
                <a16:creationId xmlns:a16="http://schemas.microsoft.com/office/drawing/2014/main" id="{CBED9EA8-3A77-FB4B-BD10-9131367DCF31}"/>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Tree>
    <p:extLst>
      <p:ext uri="{BB962C8B-B14F-4D97-AF65-F5344CB8AC3E}">
        <p14:creationId xmlns:p14="http://schemas.microsoft.com/office/powerpoint/2010/main" val="53229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0000C0"/>
        </a:buClr>
        <a:buSzPct val="100000"/>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C00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F6C0B2-5630-0141-9671-3BCAF22D708D}"/>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5EF0E5BA-3383-9540-A4DE-DA689A28A235}"/>
              </a:ext>
            </a:extLst>
          </p:cNvPr>
          <p:cNvSpPr>
            <a:spLocks noGrp="1"/>
          </p:cNvSpPr>
          <p:nvPr>
            <p:ph type="body" idx="1"/>
          </p:nvPr>
        </p:nvSpPr>
        <p:spPr>
          <a:xfrm>
            <a:off x="628650" y="1825625"/>
            <a:ext cx="7886700" cy="361959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6" descr="Hodder branding.jpg">
            <a:extLst>
              <a:ext uri="{FF2B5EF4-FFF2-40B4-BE49-F238E27FC236}">
                <a16:creationId xmlns:a16="http://schemas.microsoft.com/office/drawing/2014/main" id="{7AAF5588-1DB5-9445-AFEA-DB342B3B0629}"/>
              </a:ext>
            </a:extLst>
          </p:cNvPr>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30297" b="100000" l="0" r="100000"/>
                    </a14:imgEffect>
                  </a14:imgLayer>
                </a14:imgProps>
              </a:ext>
              <a:ext uri="{28A0092B-C50C-407E-A947-70E740481C1C}">
                <a14:useLocalDpi xmlns:a14="http://schemas.microsoft.com/office/drawing/2010/main" val="0"/>
              </a:ext>
            </a:extLst>
          </a:blip>
          <a:stretch>
            <a:fillRect/>
          </a:stretch>
        </p:blipFill>
        <p:spPr>
          <a:xfrm>
            <a:off x="0" y="5026476"/>
            <a:ext cx="9144000" cy="1831524"/>
          </a:xfrm>
          <a:prstGeom prst="rect">
            <a:avLst/>
          </a:prstGeom>
        </p:spPr>
      </p:pic>
      <p:sp>
        <p:nvSpPr>
          <p:cNvPr id="8" name="TextBox 7">
            <a:extLst>
              <a:ext uri="{FF2B5EF4-FFF2-40B4-BE49-F238E27FC236}">
                <a16:creationId xmlns:a16="http://schemas.microsoft.com/office/drawing/2014/main" id="{1458823D-84EF-5F49-B430-0521D99B7F0E}"/>
              </a:ext>
            </a:extLst>
          </p:cNvPr>
          <p:cNvSpPr txBox="1"/>
          <p:nvPr userDrawn="1"/>
        </p:nvSpPr>
        <p:spPr>
          <a:xfrm>
            <a:off x="611560" y="6309320"/>
            <a:ext cx="1727752" cy="184666"/>
          </a:xfrm>
          <a:prstGeom prst="rect">
            <a:avLst/>
          </a:prstGeom>
          <a:noFill/>
        </p:spPr>
        <p:txBody>
          <a:bodyPr wrap="square" lIns="0" tIns="0" rIns="0" bIns="0"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bg1">
                    <a:lumMod val="95000"/>
                  </a:schemeClr>
                </a:solidFill>
                <a:latin typeface="Helvetica"/>
                <a:cs typeface="Helvetica"/>
              </a:rPr>
              <a:t>© AUTHOR???? 2020</a:t>
            </a:r>
          </a:p>
        </p:txBody>
      </p:sp>
    </p:spTree>
    <p:extLst>
      <p:ext uri="{BB962C8B-B14F-4D97-AF65-F5344CB8AC3E}">
        <p14:creationId xmlns:p14="http://schemas.microsoft.com/office/powerpoint/2010/main" val="255224675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0CF15A-06C9-4F09-BA84-B9E7222A052D}"/>
              </a:ext>
            </a:extLst>
          </p:cNvPr>
          <p:cNvSpPr>
            <a:spLocks noGrp="1"/>
          </p:cNvSpPr>
          <p:nvPr>
            <p:ph type="title"/>
          </p:nvPr>
        </p:nvSpPr>
        <p:spPr>
          <a:xfrm>
            <a:off x="457200" y="286438"/>
            <a:ext cx="8229600" cy="576063"/>
          </a:xfrm>
        </p:spPr>
        <p:txBody>
          <a:bodyPr>
            <a:normAutofit fontScale="90000"/>
          </a:bodyPr>
          <a:lstStyle/>
          <a:p>
            <a:r>
              <a:rPr lang="en-GB" dirty="0"/>
              <a:t>Famous people</a:t>
            </a:r>
          </a:p>
        </p:txBody>
      </p:sp>
      <p:pic>
        <p:nvPicPr>
          <p:cNvPr id="28" name="Picture 3" descr="N:\Hodder Primary and Rising Stars\Company\Publishing\WIP\school improvement\Growth Mindset\proofs\high res 20160921\06_04.jpg">
            <a:extLst>
              <a:ext uri="{FF2B5EF4-FFF2-40B4-BE49-F238E27FC236}">
                <a16:creationId xmlns:a16="http://schemas.microsoft.com/office/drawing/2014/main" id="{2C5DAAA0-89F6-4C13-A52F-F4EEB0E1372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0375" y="876310"/>
            <a:ext cx="1460942" cy="220591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N:\Hodder Primary and Rising Stars\Company\Publishing\WIP\school improvement\Growth Mindset\proofs\high res 20161011\06_01.jpg">
            <a:extLst>
              <a:ext uri="{FF2B5EF4-FFF2-40B4-BE49-F238E27FC236}">
                <a16:creationId xmlns:a16="http://schemas.microsoft.com/office/drawing/2014/main" id="{639D967E-10B4-47FA-9FA6-B48059ED53D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683" y="893480"/>
            <a:ext cx="1550782" cy="220202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5" descr="N:\Hodder Primary and Rising Stars\Company\Publishing\WIP\school improvement\Growth Mindset\proofs\high res 20161011\06_02.jpg">
            <a:extLst>
              <a:ext uri="{FF2B5EF4-FFF2-40B4-BE49-F238E27FC236}">
                <a16:creationId xmlns:a16="http://schemas.microsoft.com/office/drawing/2014/main" id="{BE060350-5627-485A-AA83-575D3951038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3539" y="878250"/>
            <a:ext cx="1551231" cy="220202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N:\Hodder Primary and Rising Stars\Company\Publishing\WIP\school improvement\Growth Mindset\proofs\high res 20161011\06_03.jpg">
            <a:extLst>
              <a:ext uri="{FF2B5EF4-FFF2-40B4-BE49-F238E27FC236}">
                <a16:creationId xmlns:a16="http://schemas.microsoft.com/office/drawing/2014/main" id="{3BCFE0E7-4C41-407F-B596-D5FC1B2AEDC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779" y="876311"/>
            <a:ext cx="1491153" cy="2205909"/>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46D2EED0-DA7D-412D-97A0-B97CB134435D}"/>
              </a:ext>
            </a:extLst>
          </p:cNvPr>
          <p:cNvSpPr txBox="1"/>
          <p:nvPr/>
        </p:nvSpPr>
        <p:spPr>
          <a:xfrm>
            <a:off x="147561" y="3080279"/>
            <a:ext cx="2160240" cy="246221"/>
          </a:xfrm>
          <a:prstGeom prst="rect">
            <a:avLst/>
          </a:prstGeom>
          <a:noFill/>
        </p:spPr>
        <p:txBody>
          <a:bodyPr wrap="square" rtlCol="0">
            <a:spAutoFit/>
          </a:bodyPr>
          <a:lstStyle/>
          <a:p>
            <a:pPr algn="r"/>
            <a:r>
              <a:rPr lang="en-GB" sz="1000" dirty="0"/>
              <a:t>© Michael Steele/Getty Images</a:t>
            </a:r>
          </a:p>
        </p:txBody>
      </p:sp>
      <p:sp>
        <p:nvSpPr>
          <p:cNvPr id="33" name="TextBox 32">
            <a:extLst>
              <a:ext uri="{FF2B5EF4-FFF2-40B4-BE49-F238E27FC236}">
                <a16:creationId xmlns:a16="http://schemas.microsoft.com/office/drawing/2014/main" id="{7E897BC4-1614-4634-BFE7-0E981E061649}"/>
              </a:ext>
            </a:extLst>
          </p:cNvPr>
          <p:cNvSpPr txBox="1"/>
          <p:nvPr/>
        </p:nvSpPr>
        <p:spPr>
          <a:xfrm>
            <a:off x="2289610" y="3080279"/>
            <a:ext cx="2160240" cy="246221"/>
          </a:xfrm>
          <a:prstGeom prst="rect">
            <a:avLst/>
          </a:prstGeom>
          <a:noFill/>
        </p:spPr>
        <p:txBody>
          <a:bodyPr wrap="square" rtlCol="0">
            <a:spAutoFit/>
          </a:bodyPr>
          <a:lstStyle/>
          <a:p>
            <a:pPr algn="r"/>
            <a:r>
              <a:rPr lang="en-GB" sz="1000" dirty="0"/>
              <a:t>© AF archive / Alamy Stock Photo</a:t>
            </a:r>
          </a:p>
        </p:txBody>
      </p:sp>
      <p:sp>
        <p:nvSpPr>
          <p:cNvPr id="34" name="TextBox 33">
            <a:extLst>
              <a:ext uri="{FF2B5EF4-FFF2-40B4-BE49-F238E27FC236}">
                <a16:creationId xmlns:a16="http://schemas.microsoft.com/office/drawing/2014/main" id="{87841AFF-E966-47B9-B9C6-75E95432E807}"/>
              </a:ext>
            </a:extLst>
          </p:cNvPr>
          <p:cNvSpPr txBox="1"/>
          <p:nvPr/>
        </p:nvSpPr>
        <p:spPr>
          <a:xfrm>
            <a:off x="4508023" y="3079321"/>
            <a:ext cx="2306734" cy="246221"/>
          </a:xfrm>
          <a:prstGeom prst="rect">
            <a:avLst/>
          </a:prstGeom>
          <a:noFill/>
        </p:spPr>
        <p:txBody>
          <a:bodyPr wrap="square" rtlCol="0">
            <a:spAutoFit/>
          </a:bodyPr>
          <a:lstStyle/>
          <a:p>
            <a:pPr algn="r"/>
            <a:r>
              <a:rPr lang="en-GB" sz="1000" dirty="0"/>
              <a:t>© WENN Rights Ltd / Alamy Stock Photo</a:t>
            </a:r>
          </a:p>
        </p:txBody>
      </p:sp>
      <p:sp>
        <p:nvSpPr>
          <p:cNvPr id="35" name="TextBox 34">
            <a:extLst>
              <a:ext uri="{FF2B5EF4-FFF2-40B4-BE49-F238E27FC236}">
                <a16:creationId xmlns:a16="http://schemas.microsoft.com/office/drawing/2014/main" id="{507972AA-0154-4AE9-9556-4C889E14813D}"/>
              </a:ext>
            </a:extLst>
          </p:cNvPr>
          <p:cNvSpPr txBox="1"/>
          <p:nvPr/>
        </p:nvSpPr>
        <p:spPr>
          <a:xfrm>
            <a:off x="6442600" y="3084136"/>
            <a:ext cx="2160240" cy="246221"/>
          </a:xfrm>
          <a:prstGeom prst="rect">
            <a:avLst/>
          </a:prstGeom>
          <a:noFill/>
        </p:spPr>
        <p:txBody>
          <a:bodyPr wrap="square" rtlCol="0">
            <a:spAutoFit/>
          </a:bodyPr>
          <a:lstStyle/>
          <a:p>
            <a:pPr algn="r"/>
            <a:r>
              <a:rPr lang="en-GB" sz="1000" dirty="0"/>
              <a:t>© Paolo Bona/Shutterstock.com</a:t>
            </a:r>
          </a:p>
        </p:txBody>
      </p:sp>
      <p:sp>
        <p:nvSpPr>
          <p:cNvPr id="37" name="TextBox 36">
            <a:extLst>
              <a:ext uri="{FF2B5EF4-FFF2-40B4-BE49-F238E27FC236}">
                <a16:creationId xmlns:a16="http://schemas.microsoft.com/office/drawing/2014/main" id="{939BECFB-79CA-4F2B-8D2F-488A9BB8C16C}"/>
              </a:ext>
            </a:extLst>
          </p:cNvPr>
          <p:cNvSpPr txBox="1"/>
          <p:nvPr/>
        </p:nvSpPr>
        <p:spPr>
          <a:xfrm>
            <a:off x="501681" y="3281501"/>
            <a:ext cx="1992509" cy="2185214"/>
          </a:xfrm>
          <a:prstGeom prst="rect">
            <a:avLst/>
          </a:prstGeom>
          <a:noFill/>
        </p:spPr>
        <p:txBody>
          <a:bodyPr wrap="square" rtlCol="0">
            <a:spAutoFit/>
          </a:bodyPr>
          <a:lstStyle/>
          <a:p>
            <a:r>
              <a:rPr lang="en-GB" sz="1700" dirty="0"/>
              <a:t>Jo Pavey won a gold medal at the age of 40 in 2014 in the 10,000 m. She is the oldest female European champion in history.</a:t>
            </a:r>
          </a:p>
          <a:p>
            <a:endParaRPr lang="en-GB" sz="1700" dirty="0"/>
          </a:p>
        </p:txBody>
      </p:sp>
      <p:sp>
        <p:nvSpPr>
          <p:cNvPr id="38" name="TextBox 37">
            <a:extLst>
              <a:ext uri="{FF2B5EF4-FFF2-40B4-BE49-F238E27FC236}">
                <a16:creationId xmlns:a16="http://schemas.microsoft.com/office/drawing/2014/main" id="{5D8E2494-11E8-45FA-8F06-A440D4D00539}"/>
              </a:ext>
            </a:extLst>
          </p:cNvPr>
          <p:cNvSpPr txBox="1"/>
          <p:nvPr/>
        </p:nvSpPr>
        <p:spPr>
          <a:xfrm>
            <a:off x="2642761" y="3326500"/>
            <a:ext cx="1852786" cy="1400383"/>
          </a:xfrm>
          <a:prstGeom prst="rect">
            <a:avLst/>
          </a:prstGeom>
          <a:noFill/>
        </p:spPr>
        <p:txBody>
          <a:bodyPr wrap="square" rtlCol="0">
            <a:spAutoFit/>
          </a:bodyPr>
          <a:lstStyle/>
          <a:p>
            <a:r>
              <a:rPr lang="en-GB" sz="1700" dirty="0"/>
              <a:t>Walt Disney is the creator of Mickey Mouse and the winner of 22 Academy Awards.</a:t>
            </a:r>
          </a:p>
        </p:txBody>
      </p:sp>
      <p:sp>
        <p:nvSpPr>
          <p:cNvPr id="39" name="TextBox 38">
            <a:extLst>
              <a:ext uri="{FF2B5EF4-FFF2-40B4-BE49-F238E27FC236}">
                <a16:creationId xmlns:a16="http://schemas.microsoft.com/office/drawing/2014/main" id="{278F6959-B637-4C0F-86A2-5891C5C1C3DD}"/>
              </a:ext>
            </a:extLst>
          </p:cNvPr>
          <p:cNvSpPr txBox="1"/>
          <p:nvPr/>
        </p:nvSpPr>
        <p:spPr>
          <a:xfrm>
            <a:off x="4644118" y="3281501"/>
            <a:ext cx="2306735" cy="1923604"/>
          </a:xfrm>
          <a:prstGeom prst="rect">
            <a:avLst/>
          </a:prstGeom>
          <a:noFill/>
        </p:spPr>
        <p:txBody>
          <a:bodyPr wrap="square" rtlCol="0">
            <a:spAutoFit/>
          </a:bodyPr>
          <a:lstStyle/>
          <a:p>
            <a:r>
              <a:rPr lang="en-GB" sz="1700" dirty="0"/>
              <a:t>J.K. Rowling wrote the Harry Potter books and has sold more than 400 million books around the world. They have become the bestselling books in the world.</a:t>
            </a:r>
          </a:p>
        </p:txBody>
      </p:sp>
      <p:sp>
        <p:nvSpPr>
          <p:cNvPr id="40" name="TextBox 39">
            <a:extLst>
              <a:ext uri="{FF2B5EF4-FFF2-40B4-BE49-F238E27FC236}">
                <a16:creationId xmlns:a16="http://schemas.microsoft.com/office/drawing/2014/main" id="{69AED17B-BBDC-4F6F-A54A-87A269C6DA90}"/>
              </a:ext>
            </a:extLst>
          </p:cNvPr>
          <p:cNvSpPr txBox="1"/>
          <p:nvPr/>
        </p:nvSpPr>
        <p:spPr>
          <a:xfrm>
            <a:off x="6925554" y="3281501"/>
            <a:ext cx="1992508" cy="2185214"/>
          </a:xfrm>
          <a:prstGeom prst="rect">
            <a:avLst/>
          </a:prstGeom>
          <a:noFill/>
        </p:spPr>
        <p:txBody>
          <a:bodyPr wrap="square" rtlCol="0">
            <a:spAutoFit/>
          </a:bodyPr>
          <a:lstStyle/>
          <a:p>
            <a:r>
              <a:rPr lang="en-GB" sz="1700" dirty="0"/>
              <a:t>Bill Gates is the</a:t>
            </a:r>
          </a:p>
          <a:p>
            <a:r>
              <a:rPr lang="en-GB" sz="1700" dirty="0"/>
              <a:t>co-founder of Microsoft. He is one of the best known entrepreneurs in</a:t>
            </a:r>
          </a:p>
          <a:p>
            <a:r>
              <a:rPr lang="en-GB" sz="1700" dirty="0"/>
              <a:t>the world. He is</a:t>
            </a:r>
          </a:p>
          <a:p>
            <a:r>
              <a:rPr lang="en-GB" sz="1700" dirty="0"/>
              <a:t>worth an estimated</a:t>
            </a:r>
          </a:p>
          <a:p>
            <a:r>
              <a:rPr lang="en-GB" sz="1700" dirty="0"/>
              <a:t>US $81.8 billion.</a:t>
            </a:r>
          </a:p>
        </p:txBody>
      </p:sp>
    </p:spTree>
    <p:extLst>
      <p:ext uri="{BB962C8B-B14F-4D97-AF65-F5344CB8AC3E}">
        <p14:creationId xmlns:p14="http://schemas.microsoft.com/office/powerpoint/2010/main" val="373348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BA125B7-718D-4876-9698-1802847EE1B3}"/>
              </a:ext>
            </a:extLst>
          </p:cNvPr>
          <p:cNvSpPr>
            <a:spLocks noGrp="1"/>
          </p:cNvSpPr>
          <p:nvPr>
            <p:ph type="title"/>
          </p:nvPr>
        </p:nvSpPr>
        <p:spPr/>
        <p:txBody>
          <a:bodyPr>
            <a:normAutofit fontScale="90000"/>
          </a:bodyPr>
          <a:lstStyle/>
          <a:p>
            <a:r>
              <a:rPr lang="en-GB" dirty="0"/>
              <a:t>Additional information</a:t>
            </a:r>
          </a:p>
        </p:txBody>
      </p:sp>
      <p:sp>
        <p:nvSpPr>
          <p:cNvPr id="5" name="TextBox 4">
            <a:extLst>
              <a:ext uri="{FF2B5EF4-FFF2-40B4-BE49-F238E27FC236}">
                <a16:creationId xmlns:a16="http://schemas.microsoft.com/office/drawing/2014/main" id="{00CD811C-73E6-4D89-8D41-33A7A1F95FE7}"/>
              </a:ext>
            </a:extLst>
          </p:cNvPr>
          <p:cNvSpPr txBox="1"/>
          <p:nvPr/>
        </p:nvSpPr>
        <p:spPr>
          <a:xfrm>
            <a:off x="490705" y="926976"/>
            <a:ext cx="2065071" cy="2292935"/>
          </a:xfrm>
          <a:prstGeom prst="rect">
            <a:avLst/>
          </a:prstGeom>
          <a:noFill/>
        </p:spPr>
        <p:txBody>
          <a:bodyPr wrap="square" rtlCol="0">
            <a:spAutoFit/>
          </a:bodyPr>
          <a:lstStyle/>
          <a:p>
            <a:r>
              <a:rPr lang="en-GB" dirty="0"/>
              <a:t>In the 2002</a:t>
            </a:r>
          </a:p>
          <a:p>
            <a:r>
              <a:rPr lang="en-GB" dirty="0"/>
              <a:t>Commonwealth</a:t>
            </a:r>
          </a:p>
          <a:p>
            <a:r>
              <a:rPr lang="en-GB" dirty="0"/>
              <a:t>Games, Jo Pavey</a:t>
            </a:r>
          </a:p>
          <a:p>
            <a:r>
              <a:rPr lang="en-GB" dirty="0"/>
              <a:t>came 5th and in</a:t>
            </a:r>
          </a:p>
          <a:p>
            <a:r>
              <a:rPr lang="en-GB" dirty="0"/>
              <a:t>the 2012 European</a:t>
            </a:r>
          </a:p>
          <a:p>
            <a:r>
              <a:rPr lang="en-GB" dirty="0"/>
              <a:t>Championships</a:t>
            </a:r>
          </a:p>
          <a:p>
            <a:r>
              <a:rPr lang="en-GB" dirty="0"/>
              <a:t>she came 7th.</a:t>
            </a:r>
          </a:p>
          <a:p>
            <a:endParaRPr lang="en-GB" sz="1700" dirty="0"/>
          </a:p>
        </p:txBody>
      </p:sp>
      <p:sp>
        <p:nvSpPr>
          <p:cNvPr id="6" name="TextBox 5">
            <a:extLst>
              <a:ext uri="{FF2B5EF4-FFF2-40B4-BE49-F238E27FC236}">
                <a16:creationId xmlns:a16="http://schemas.microsoft.com/office/drawing/2014/main" id="{B24AFFF4-33BB-4080-921C-348921FBFCA9}"/>
              </a:ext>
            </a:extLst>
          </p:cNvPr>
          <p:cNvSpPr txBox="1"/>
          <p:nvPr/>
        </p:nvSpPr>
        <p:spPr>
          <a:xfrm>
            <a:off x="2551073" y="926976"/>
            <a:ext cx="1953351" cy="2308324"/>
          </a:xfrm>
          <a:prstGeom prst="rect">
            <a:avLst/>
          </a:prstGeom>
          <a:noFill/>
        </p:spPr>
        <p:txBody>
          <a:bodyPr wrap="square" rtlCol="0">
            <a:spAutoFit/>
          </a:bodyPr>
          <a:lstStyle/>
          <a:p>
            <a:r>
              <a:rPr lang="en-GB" dirty="0"/>
              <a:t>Walt Disney</a:t>
            </a:r>
          </a:p>
          <a:p>
            <a:r>
              <a:rPr lang="en-GB" dirty="0"/>
              <a:t>was fired from a newspaper and told that he ‘lacked imagination and had no good ideas’.</a:t>
            </a:r>
          </a:p>
        </p:txBody>
      </p:sp>
      <p:sp>
        <p:nvSpPr>
          <p:cNvPr id="7" name="TextBox 6">
            <a:extLst>
              <a:ext uri="{FF2B5EF4-FFF2-40B4-BE49-F238E27FC236}">
                <a16:creationId xmlns:a16="http://schemas.microsoft.com/office/drawing/2014/main" id="{19778115-BD22-4D81-BA85-9AF674CD26EA}"/>
              </a:ext>
            </a:extLst>
          </p:cNvPr>
          <p:cNvSpPr txBox="1"/>
          <p:nvPr/>
        </p:nvSpPr>
        <p:spPr>
          <a:xfrm>
            <a:off x="4620006" y="926976"/>
            <a:ext cx="2061977" cy="2862322"/>
          </a:xfrm>
          <a:prstGeom prst="rect">
            <a:avLst/>
          </a:prstGeom>
          <a:noFill/>
        </p:spPr>
        <p:txBody>
          <a:bodyPr wrap="square" rtlCol="0">
            <a:spAutoFit/>
          </a:bodyPr>
          <a:lstStyle/>
          <a:p>
            <a:r>
              <a:rPr lang="en-GB" dirty="0"/>
              <a:t>J.K. Rowling sent her book to 12 publishers and it was rejected by them all. When it was finally accepted she was told not to give up her job as the book probably would not sell.</a:t>
            </a:r>
          </a:p>
        </p:txBody>
      </p:sp>
      <p:sp>
        <p:nvSpPr>
          <p:cNvPr id="8" name="TextBox 7">
            <a:extLst>
              <a:ext uri="{FF2B5EF4-FFF2-40B4-BE49-F238E27FC236}">
                <a16:creationId xmlns:a16="http://schemas.microsoft.com/office/drawing/2014/main" id="{E53AF14C-F8BF-4ACB-BC8E-F4EC8C8DE216}"/>
              </a:ext>
            </a:extLst>
          </p:cNvPr>
          <p:cNvSpPr txBox="1"/>
          <p:nvPr/>
        </p:nvSpPr>
        <p:spPr>
          <a:xfrm>
            <a:off x="6913146" y="926976"/>
            <a:ext cx="1992508" cy="2031325"/>
          </a:xfrm>
          <a:prstGeom prst="rect">
            <a:avLst/>
          </a:prstGeom>
          <a:noFill/>
        </p:spPr>
        <p:txBody>
          <a:bodyPr wrap="square" rtlCol="0">
            <a:spAutoFit/>
          </a:bodyPr>
          <a:lstStyle/>
          <a:p>
            <a:r>
              <a:rPr lang="en-GB" dirty="0"/>
              <a:t>While studying</a:t>
            </a:r>
          </a:p>
          <a:p>
            <a:r>
              <a:rPr lang="en-GB" dirty="0"/>
              <a:t>at university, Bill Gates failed his exams. The first business Bill Gates started was a complete failure.</a:t>
            </a:r>
          </a:p>
        </p:txBody>
      </p:sp>
    </p:spTree>
    <p:extLst>
      <p:ext uri="{BB962C8B-B14F-4D97-AF65-F5344CB8AC3E}">
        <p14:creationId xmlns:p14="http://schemas.microsoft.com/office/powerpoint/2010/main" val="2227820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241</Words>
  <Application>Microsoft Office PowerPoint</Application>
  <PresentationFormat>On-screen Show (4:3)</PresentationFormat>
  <Paragraphs>26</Paragraphs>
  <Slides>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Calibri Light</vt:lpstr>
      <vt:lpstr>Helvetica</vt:lpstr>
      <vt:lpstr>Office Theme</vt:lpstr>
      <vt:lpstr>Custom Design</vt:lpstr>
      <vt:lpstr>Famous people</vt:lpstr>
      <vt:lpstr>Additional information</vt:lpstr>
    </vt:vector>
  </TitlesOfParts>
  <Company>Hachette UK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Growth Mindset</dc:title>
  <dc:creator>Lily.Hollins</dc:creator>
  <cp:lastModifiedBy>Ella and George Stephenson</cp:lastModifiedBy>
  <cp:revision>42</cp:revision>
  <dcterms:created xsi:type="dcterms:W3CDTF">2016-11-24T16:44:38Z</dcterms:created>
  <dcterms:modified xsi:type="dcterms:W3CDTF">2020-05-22T14:40:25Z</dcterms:modified>
</cp:coreProperties>
</file>